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9" r:id="rId6"/>
    <p:sldId id="270" r:id="rId7"/>
    <p:sldId id="265" r:id="rId8"/>
    <p:sldId id="266" r:id="rId9"/>
    <p:sldId id="267" r:id="rId10"/>
    <p:sldId id="268" r:id="rId11"/>
    <p:sldId id="259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0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5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25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67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99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12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09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05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17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89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0643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163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7433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922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160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982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74DA-4AFB-49B5-B39D-743E8D3EA3BD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9B1B60E-CCF0-406B-9C92-02821F236C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990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leridge in 1795">
            <a:extLst>
              <a:ext uri="{FF2B5EF4-FFF2-40B4-BE49-F238E27FC236}">
                <a16:creationId xmlns:a16="http://schemas.microsoft.com/office/drawing/2014/main" id="{2E72B691-AF4E-4848-A097-274B638E56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0" r="4183" b="1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DEC597-A4CC-4813-B6BC-AA0050E2F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2788918"/>
          </a:xfrm>
        </p:spPr>
        <p:txBody>
          <a:bodyPr>
            <a:normAutofit/>
          </a:bodyPr>
          <a:lstStyle/>
          <a:p>
            <a:pPr algn="l"/>
            <a:r>
              <a:rPr lang="tr-TR" dirty="0" err="1">
                <a:solidFill>
                  <a:schemeClr val="tx1"/>
                </a:solidFill>
              </a:rPr>
              <a:t>Samuel</a:t>
            </a:r>
            <a:r>
              <a:rPr lang="tr-TR" dirty="0">
                <a:solidFill>
                  <a:schemeClr val="tx1"/>
                </a:solidFill>
              </a:rPr>
              <a:t> Taylor </a:t>
            </a:r>
            <a:r>
              <a:rPr lang="tr-TR" dirty="0" err="1">
                <a:solidFill>
                  <a:schemeClr val="tx1"/>
                </a:solidFill>
              </a:rPr>
              <a:t>Coleridge</a:t>
            </a:r>
            <a:br>
              <a:rPr lang="tr-TR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A15947-230E-45DB-BD73-C053AB6A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r>
              <a:rPr lang="tr-TR" dirty="0">
                <a:solidFill>
                  <a:schemeClr val="tx1"/>
                </a:solidFill>
              </a:rPr>
              <a:t>(Week-10)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201C8-AE3C-4A8A-AFDA-BC323E39D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972" y="1309688"/>
            <a:ext cx="10515600" cy="4486275"/>
          </a:xfrm>
        </p:spPr>
        <p:txBody>
          <a:bodyPr>
            <a:normAutofit/>
          </a:bodyPr>
          <a:lstStyle/>
          <a:p>
            <a:r>
              <a:rPr lang="tr-TR" sz="2000" dirty="0" err="1"/>
              <a:t>Lifelong</a:t>
            </a:r>
            <a:r>
              <a:rPr lang="tr-TR" sz="2000" dirty="0"/>
              <a:t> </a:t>
            </a:r>
            <a:r>
              <a:rPr lang="tr-TR" sz="2000" dirty="0" err="1"/>
              <a:t>friends</a:t>
            </a:r>
            <a:r>
              <a:rPr lang="tr-TR" sz="2000" dirty="0"/>
              <a:t> </a:t>
            </a:r>
            <a:r>
              <a:rPr lang="tr-TR" sz="2000" dirty="0" err="1"/>
              <a:t>with</a:t>
            </a:r>
            <a:r>
              <a:rPr lang="tr-TR" sz="2000" dirty="0"/>
              <a:t> </a:t>
            </a:r>
            <a:r>
              <a:rPr lang="tr-TR" sz="2000" dirty="0" err="1"/>
              <a:t>Wordsworth</a:t>
            </a:r>
            <a:r>
              <a:rPr lang="tr-TR" sz="2000" dirty="0"/>
              <a:t>, Robert </a:t>
            </a:r>
            <a:r>
              <a:rPr lang="tr-TR" sz="2000" dirty="0" err="1"/>
              <a:t>Southey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Charles </a:t>
            </a:r>
            <a:r>
              <a:rPr lang="tr-TR" sz="2000" dirty="0" err="1"/>
              <a:t>Lamb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most</a:t>
            </a:r>
            <a:r>
              <a:rPr lang="tr-TR" sz="2000" dirty="0"/>
              <a:t> </a:t>
            </a:r>
            <a:r>
              <a:rPr lang="tr-TR" sz="2000" dirty="0" err="1"/>
              <a:t>prominent</a:t>
            </a:r>
            <a:r>
              <a:rPr lang="tr-TR" sz="2000" dirty="0"/>
              <a:t> </a:t>
            </a:r>
            <a:r>
              <a:rPr lang="tr-TR" sz="2000" dirty="0" err="1"/>
              <a:t>Romantic</a:t>
            </a:r>
            <a:r>
              <a:rPr lang="tr-TR" sz="2000" dirty="0"/>
              <a:t> </a:t>
            </a:r>
            <a:r>
              <a:rPr lang="tr-TR" sz="2000" dirty="0" err="1"/>
              <a:t>writers</a:t>
            </a:r>
            <a:r>
              <a:rPr lang="tr-TR" sz="2000" dirty="0"/>
              <a:t>.</a:t>
            </a:r>
          </a:p>
          <a:p>
            <a:r>
              <a:rPr lang="tr-TR" sz="2000" i="1" dirty="0">
                <a:solidFill>
                  <a:srgbClr val="FF0000"/>
                </a:solidFill>
              </a:rPr>
              <a:t>Lake </a:t>
            </a:r>
            <a:r>
              <a:rPr lang="tr-TR" sz="2000" i="1" dirty="0" err="1">
                <a:solidFill>
                  <a:srgbClr val="FF0000"/>
                </a:solidFill>
              </a:rPr>
              <a:t>poets</a:t>
            </a:r>
            <a:r>
              <a:rPr lang="tr-TR" sz="2000" i="1" dirty="0"/>
              <a:t>*</a:t>
            </a:r>
            <a:r>
              <a:rPr lang="tr-TR" sz="2000" dirty="0"/>
              <a:t>: </a:t>
            </a:r>
            <a:r>
              <a:rPr lang="tr-TR" sz="2000" dirty="0" err="1"/>
              <a:t>Coleridge</a:t>
            </a:r>
            <a:r>
              <a:rPr lang="tr-TR" sz="2000" dirty="0"/>
              <a:t>, </a:t>
            </a:r>
            <a:r>
              <a:rPr lang="tr-TR" sz="2000" dirty="0" err="1"/>
              <a:t>Wordsworth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Southey</a:t>
            </a:r>
            <a:endParaRPr lang="tr-TR" sz="2000" dirty="0"/>
          </a:p>
          <a:p>
            <a:r>
              <a:rPr lang="tr-TR" sz="2000" dirty="0" err="1"/>
              <a:t>In</a:t>
            </a:r>
            <a:r>
              <a:rPr lang="tr-TR" sz="2000" dirty="0"/>
              <a:t> his </a:t>
            </a:r>
            <a:r>
              <a:rPr lang="tr-TR" sz="2000" dirty="0" err="1"/>
              <a:t>early</a:t>
            </a:r>
            <a:r>
              <a:rPr lang="tr-TR" sz="2000" dirty="0"/>
              <a:t> life he had </a:t>
            </a:r>
            <a:r>
              <a:rPr lang="tr-TR" sz="2000" dirty="0" err="1"/>
              <a:t>radical</a:t>
            </a:r>
            <a:r>
              <a:rPr lang="tr-TR" sz="2000" dirty="0"/>
              <a:t> </a:t>
            </a:r>
            <a:r>
              <a:rPr lang="tr-TR" sz="2000" dirty="0" err="1"/>
              <a:t>views</a:t>
            </a:r>
            <a:r>
              <a:rPr lang="tr-TR" sz="2000" dirty="0"/>
              <a:t> in </a:t>
            </a:r>
            <a:r>
              <a:rPr lang="tr-TR" sz="2000" dirty="0" err="1"/>
              <a:t>religion</a:t>
            </a:r>
            <a:r>
              <a:rPr lang="tr-TR" sz="2000" dirty="0"/>
              <a:t>, </a:t>
            </a:r>
            <a:r>
              <a:rPr lang="tr-TR" sz="2000" dirty="0" err="1"/>
              <a:t>politics</a:t>
            </a:r>
            <a:r>
              <a:rPr lang="tr-TR" sz="2000" dirty="0"/>
              <a:t> </a:t>
            </a:r>
            <a:r>
              <a:rPr lang="tr-TR" sz="2000" dirty="0" err="1"/>
              <a:t>supported</a:t>
            </a:r>
            <a:r>
              <a:rPr lang="tr-TR" sz="2000" dirty="0"/>
              <a:t> French </a:t>
            </a:r>
            <a:r>
              <a:rPr lang="tr-TR" sz="2000" dirty="0" err="1"/>
              <a:t>revolution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republicanism</a:t>
            </a:r>
            <a:r>
              <a:rPr lang="tr-TR" sz="2000" dirty="0"/>
              <a:t>, </a:t>
            </a:r>
            <a:r>
              <a:rPr lang="tr-TR" sz="2000" dirty="0" err="1"/>
              <a:t>later</a:t>
            </a:r>
            <a:r>
              <a:rPr lang="tr-TR" sz="2000" dirty="0"/>
              <a:t> he </a:t>
            </a:r>
            <a:r>
              <a:rPr lang="tr-TR" sz="2000" dirty="0" err="1"/>
              <a:t>became</a:t>
            </a:r>
            <a:r>
              <a:rPr lang="tr-TR" sz="2000" dirty="0"/>
              <a:t> a </a:t>
            </a:r>
            <a:r>
              <a:rPr lang="tr-TR" sz="2000" dirty="0" err="1"/>
              <a:t>conservative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Anglican</a:t>
            </a:r>
            <a:r>
              <a:rPr lang="tr-TR" sz="2000" dirty="0"/>
              <a:t> in </a:t>
            </a:r>
            <a:r>
              <a:rPr lang="tr-TR" sz="2000" dirty="0" err="1"/>
              <a:t>religion</a:t>
            </a:r>
            <a:r>
              <a:rPr lang="tr-TR" sz="2000" dirty="0"/>
              <a:t>.</a:t>
            </a:r>
          </a:p>
          <a:p>
            <a:r>
              <a:rPr lang="tr-TR" sz="2000" dirty="0" err="1"/>
              <a:t>Went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Germany </a:t>
            </a:r>
            <a:r>
              <a:rPr lang="tr-TR" sz="2000" dirty="0" err="1"/>
              <a:t>with</a:t>
            </a:r>
            <a:r>
              <a:rPr lang="tr-TR" sz="2000" dirty="0"/>
              <a:t> </a:t>
            </a:r>
            <a:r>
              <a:rPr lang="tr-TR" sz="2000" dirty="0" err="1"/>
              <a:t>Wordsworth</a:t>
            </a:r>
            <a:r>
              <a:rPr lang="tr-TR" sz="2000" dirty="0"/>
              <a:t> </a:t>
            </a:r>
            <a:r>
              <a:rPr lang="tr-TR" sz="2000" dirty="0" err="1"/>
              <a:t>studied</a:t>
            </a:r>
            <a:r>
              <a:rPr lang="tr-TR" sz="2000" dirty="0"/>
              <a:t> </a:t>
            </a:r>
            <a:r>
              <a:rPr lang="tr-TR" sz="2000" dirty="0" err="1"/>
              <a:t>German</a:t>
            </a:r>
            <a:r>
              <a:rPr lang="tr-TR" sz="2000" dirty="0"/>
              <a:t> </a:t>
            </a:r>
            <a:r>
              <a:rPr lang="tr-TR" sz="2000" dirty="0" err="1"/>
              <a:t>philosophers</a:t>
            </a:r>
            <a:endParaRPr lang="tr-TR" sz="2000" dirty="0"/>
          </a:p>
          <a:p>
            <a:r>
              <a:rPr lang="tr-TR" sz="2000" dirty="0" err="1"/>
              <a:t>Addicted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opium</a:t>
            </a:r>
            <a:r>
              <a:rPr lang="tr-TR" sz="2000" dirty="0"/>
              <a:t> (as a </a:t>
            </a:r>
            <a:r>
              <a:rPr lang="tr-TR" sz="2000" dirty="0" err="1"/>
              <a:t>source</a:t>
            </a:r>
            <a:r>
              <a:rPr lang="tr-TR" sz="2000" dirty="0"/>
              <a:t> of </a:t>
            </a:r>
            <a:r>
              <a:rPr lang="tr-TR" sz="2000" dirty="0" err="1"/>
              <a:t>poetic</a:t>
            </a:r>
            <a:r>
              <a:rPr lang="tr-TR" sz="2000" dirty="0"/>
              <a:t> </a:t>
            </a:r>
            <a:r>
              <a:rPr lang="tr-TR" sz="2000" dirty="0" err="1"/>
              <a:t>inspiration</a:t>
            </a:r>
            <a:r>
              <a:rPr lang="tr-TR" sz="2000" dirty="0"/>
              <a:t>)</a:t>
            </a:r>
          </a:p>
          <a:p>
            <a:r>
              <a:rPr lang="tr-TR" sz="2000" i="1" dirty="0" err="1"/>
              <a:t>Biographia</a:t>
            </a:r>
            <a:r>
              <a:rPr lang="tr-TR" sz="2000" i="1" dirty="0"/>
              <a:t> </a:t>
            </a:r>
            <a:r>
              <a:rPr lang="tr-TR" sz="2000" i="1" dirty="0" err="1"/>
              <a:t>Literaria</a:t>
            </a:r>
            <a:r>
              <a:rPr lang="tr-TR" sz="2000" i="1" dirty="0"/>
              <a:t>, </a:t>
            </a:r>
            <a:r>
              <a:rPr lang="tr-TR" sz="2000" i="1" dirty="0" err="1"/>
              <a:t>The</a:t>
            </a:r>
            <a:r>
              <a:rPr lang="tr-TR" sz="2000" i="1" dirty="0"/>
              <a:t> </a:t>
            </a:r>
            <a:r>
              <a:rPr lang="tr-TR" sz="2000" i="1" dirty="0" err="1"/>
              <a:t>Rime</a:t>
            </a:r>
            <a:r>
              <a:rPr lang="tr-TR" sz="2000" i="1" dirty="0"/>
              <a:t> of </a:t>
            </a:r>
            <a:r>
              <a:rPr lang="tr-TR" sz="2000" i="1" dirty="0" err="1"/>
              <a:t>the</a:t>
            </a:r>
            <a:r>
              <a:rPr lang="tr-TR" sz="2000" i="1" dirty="0"/>
              <a:t> Ancient </a:t>
            </a:r>
            <a:r>
              <a:rPr lang="tr-TR" sz="2000" i="1" dirty="0" err="1"/>
              <a:t>Mariner</a:t>
            </a:r>
            <a:r>
              <a:rPr lang="tr-TR" sz="2000" i="1" dirty="0"/>
              <a:t>, </a:t>
            </a:r>
            <a:r>
              <a:rPr lang="tr-TR" sz="2000" i="1" dirty="0" err="1"/>
              <a:t>Dejection</a:t>
            </a:r>
            <a:r>
              <a:rPr lang="tr-TR" sz="2000" i="1" dirty="0"/>
              <a:t>: An </a:t>
            </a:r>
            <a:r>
              <a:rPr lang="tr-TR" sz="2000" i="1" dirty="0" err="1"/>
              <a:t>Ode</a:t>
            </a:r>
            <a:r>
              <a:rPr lang="tr-TR" sz="2000" i="1" dirty="0"/>
              <a:t>, </a:t>
            </a:r>
            <a:r>
              <a:rPr lang="tr-TR" sz="2000" i="1" dirty="0" err="1"/>
              <a:t>Kubla</a:t>
            </a:r>
            <a:r>
              <a:rPr lang="tr-TR" sz="2000" i="1" dirty="0"/>
              <a:t> </a:t>
            </a:r>
            <a:r>
              <a:rPr lang="tr-TR" sz="2000" i="1" dirty="0" err="1"/>
              <a:t>Khan</a:t>
            </a:r>
            <a:r>
              <a:rPr lang="tr-TR" sz="2000" i="1" dirty="0"/>
              <a:t>, </a:t>
            </a:r>
            <a:r>
              <a:rPr lang="tr-TR" sz="2000" i="1" dirty="0" err="1"/>
              <a:t>Christabel</a:t>
            </a:r>
            <a:r>
              <a:rPr lang="tr-TR" sz="2000" i="1" dirty="0"/>
              <a:t>, </a:t>
            </a:r>
            <a:r>
              <a:rPr lang="tr-TR" sz="2000" i="1" dirty="0" err="1"/>
              <a:t>Frost</a:t>
            </a:r>
            <a:r>
              <a:rPr lang="tr-TR" sz="2000" i="1" dirty="0"/>
              <a:t> At </a:t>
            </a:r>
            <a:r>
              <a:rPr lang="tr-TR" sz="2000" i="1" dirty="0" err="1"/>
              <a:t>Midnight</a:t>
            </a:r>
            <a:endParaRPr lang="tr-TR" sz="2000" i="1" dirty="0"/>
          </a:p>
          <a:p>
            <a:r>
              <a:rPr lang="tr-TR" sz="2000" i="1" dirty="0"/>
              <a:t>*Taylor </a:t>
            </a:r>
            <a:r>
              <a:rPr lang="tr-TR" sz="2000" i="1" dirty="0" err="1"/>
              <a:t>Swift’s</a:t>
            </a:r>
            <a:r>
              <a:rPr lang="tr-TR" sz="2000" i="1" dirty="0"/>
              <a:t>  «</a:t>
            </a:r>
            <a:r>
              <a:rPr lang="tr-TR" sz="2000" i="1" dirty="0" err="1"/>
              <a:t>The</a:t>
            </a:r>
            <a:r>
              <a:rPr lang="tr-TR" sz="2000" i="1" dirty="0"/>
              <a:t> </a:t>
            </a:r>
            <a:r>
              <a:rPr lang="tr-TR" sz="2000" i="1" dirty="0" err="1"/>
              <a:t>Lakes</a:t>
            </a:r>
            <a:r>
              <a:rPr lang="tr-TR" sz="2000" i="1" dirty="0"/>
              <a:t>»</a:t>
            </a:r>
          </a:p>
          <a:p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764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6DF380-6939-5C83-F5BC-B6DC94D8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487" y="624110"/>
            <a:ext cx="9360126" cy="1280890"/>
          </a:xfrm>
        </p:spPr>
        <p:txBody>
          <a:bodyPr>
            <a:normAutofit fontScale="90000"/>
          </a:bodyPr>
          <a:lstStyle/>
          <a:p>
            <a:r>
              <a:rPr lang="tr-TR" dirty="0" err="1">
                <a:effectLst/>
                <a:latin typeface="Times"/>
              </a:rPr>
              <a:t>T</a:t>
            </a:r>
            <a:r>
              <a:rPr lang="tr-TR" i="1" dirty="0" err="1">
                <a:effectLst/>
                <a:latin typeface="Times"/>
              </a:rPr>
              <a:t>he</a:t>
            </a:r>
            <a:r>
              <a:rPr lang="tr-TR" i="1" dirty="0">
                <a:effectLst/>
                <a:latin typeface="Times"/>
              </a:rPr>
              <a:t> </a:t>
            </a:r>
            <a:r>
              <a:rPr lang="tr-TR" i="1" dirty="0" err="1">
                <a:effectLst/>
                <a:latin typeface="Times"/>
              </a:rPr>
              <a:t>Supernatural</a:t>
            </a:r>
            <a:r>
              <a:rPr lang="tr-TR" i="1" dirty="0">
                <a:effectLst/>
                <a:latin typeface="Times"/>
              </a:rPr>
              <a:t>, </a:t>
            </a:r>
            <a:r>
              <a:rPr lang="tr-TR" i="1" dirty="0" err="1">
                <a:effectLst/>
                <a:latin typeface="Times"/>
              </a:rPr>
              <a:t>the</a:t>
            </a:r>
            <a:r>
              <a:rPr lang="tr-TR" i="1" dirty="0">
                <a:effectLst/>
                <a:latin typeface="Times"/>
              </a:rPr>
              <a:t> </a:t>
            </a:r>
            <a:r>
              <a:rPr lang="tr-TR" i="1" dirty="0" err="1">
                <a:effectLst/>
                <a:latin typeface="Times"/>
              </a:rPr>
              <a:t>Romance</a:t>
            </a:r>
            <a:r>
              <a:rPr lang="tr-TR" i="1" dirty="0">
                <a:effectLst/>
                <a:latin typeface="Times"/>
              </a:rPr>
              <a:t>, </a:t>
            </a:r>
            <a:r>
              <a:rPr lang="tr-TR" i="1" dirty="0" err="1">
                <a:effectLst/>
                <a:latin typeface="Times"/>
              </a:rPr>
              <a:t>and</a:t>
            </a:r>
            <a:r>
              <a:rPr lang="tr-TR" i="1" dirty="0">
                <a:effectLst/>
                <a:latin typeface="Times"/>
              </a:rPr>
              <a:t> </a:t>
            </a:r>
            <a:r>
              <a:rPr lang="tr-TR" i="1" dirty="0" err="1">
                <a:effectLst/>
                <a:latin typeface="Times"/>
              </a:rPr>
              <a:t>Psychological</a:t>
            </a:r>
            <a:r>
              <a:rPr lang="tr-TR" i="1" dirty="0">
                <a:effectLst/>
                <a:latin typeface="Times"/>
              </a:rPr>
              <a:t> </a:t>
            </a:r>
            <a:r>
              <a:rPr lang="tr-TR" i="1" dirty="0" err="1">
                <a:effectLst/>
                <a:latin typeface="Times"/>
              </a:rPr>
              <a:t>Extremes</a:t>
            </a:r>
            <a:br>
              <a:rPr lang="tr-TR" i="1" dirty="0">
                <a:effectLst/>
                <a:latin typeface="Times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FF3E9A-719D-BEA6-4D67-2AEA7132A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229" y="1796141"/>
            <a:ext cx="9176658" cy="403860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 err="1">
                <a:effectLst/>
                <a:latin typeface="+mj-lt"/>
              </a:rPr>
              <a:t>In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most</a:t>
            </a:r>
            <a:r>
              <a:rPr lang="tr-TR" dirty="0">
                <a:effectLst/>
                <a:latin typeface="+mj-lt"/>
              </a:rPr>
              <a:t> of his </a:t>
            </a:r>
            <a:r>
              <a:rPr lang="tr-TR" dirty="0" err="1">
                <a:effectLst/>
                <a:latin typeface="+mj-lt"/>
              </a:rPr>
              <a:t>poems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Coleridge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like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Wordsworth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dealt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with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everyday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things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in "</a:t>
            </a:r>
            <a:r>
              <a:rPr lang="tr-TR" dirty="0" err="1">
                <a:effectLst/>
                <a:latin typeface="+mj-lt"/>
              </a:rPr>
              <a:t>Frost</a:t>
            </a:r>
            <a:r>
              <a:rPr lang="tr-TR" dirty="0">
                <a:effectLst/>
                <a:latin typeface="+mj-lt"/>
              </a:rPr>
              <a:t> at </a:t>
            </a:r>
            <a:r>
              <a:rPr lang="tr-TR" dirty="0" err="1">
                <a:effectLst/>
                <a:latin typeface="+mj-lt"/>
              </a:rPr>
              <a:t>Midnight</a:t>
            </a:r>
            <a:r>
              <a:rPr lang="tr-TR" dirty="0">
                <a:effectLst/>
                <a:latin typeface="+mj-lt"/>
              </a:rPr>
              <a:t>" he </a:t>
            </a:r>
            <a:r>
              <a:rPr lang="tr-TR" dirty="0" err="1">
                <a:effectLst/>
                <a:latin typeface="+mj-lt"/>
              </a:rPr>
              <a:t>showed</a:t>
            </a:r>
            <a:r>
              <a:rPr lang="tr-TR" dirty="0">
                <a:effectLst/>
                <a:latin typeface="+mj-lt"/>
              </a:rPr>
              <a:t> how </a:t>
            </a:r>
            <a:r>
              <a:rPr lang="tr-TR" dirty="0" err="1">
                <a:effectLst/>
                <a:latin typeface="+mj-lt"/>
              </a:rPr>
              <a:t>well</a:t>
            </a:r>
            <a:r>
              <a:rPr lang="tr-TR" dirty="0">
                <a:effectLst/>
                <a:latin typeface="+mj-lt"/>
              </a:rPr>
              <a:t> he </a:t>
            </a:r>
            <a:r>
              <a:rPr lang="tr-TR" dirty="0" err="1">
                <a:effectLst/>
                <a:latin typeface="+mj-lt"/>
              </a:rPr>
              <a:t>too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could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achieve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solidFill>
                  <a:srgbClr val="FF0000"/>
                </a:solidFill>
                <a:effectLst/>
                <a:latin typeface="+mj-lt"/>
              </a:rPr>
              <a:t>effect</a:t>
            </a:r>
            <a:r>
              <a:rPr lang="tr-TR" dirty="0">
                <a:solidFill>
                  <a:srgbClr val="FF0000"/>
                </a:solidFill>
                <a:effectLst/>
                <a:latin typeface="+mj-lt"/>
              </a:rPr>
              <a:t> of </a:t>
            </a:r>
            <a:r>
              <a:rPr lang="tr-TR" dirty="0" err="1">
                <a:solidFill>
                  <a:srgbClr val="FF0000"/>
                </a:solidFill>
                <a:effectLst/>
                <a:latin typeface="+mj-lt"/>
              </a:rPr>
              <a:t>wonder</a:t>
            </a:r>
            <a:r>
              <a:rPr lang="tr-TR" dirty="0">
                <a:solidFill>
                  <a:srgbClr val="FF0000"/>
                </a:solidFill>
                <a:effectLst/>
                <a:latin typeface="+mj-lt"/>
              </a:rPr>
              <a:t> in </a:t>
            </a:r>
            <a:r>
              <a:rPr lang="tr-TR" dirty="0" err="1">
                <a:solidFill>
                  <a:srgbClr val="FF0000"/>
                </a:solidFill>
                <a:effectLst/>
                <a:latin typeface="+mj-lt"/>
              </a:rPr>
              <a:t>the</a:t>
            </a:r>
            <a:r>
              <a:rPr lang="tr-TR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tr-TR" dirty="0" err="1">
                <a:solidFill>
                  <a:srgbClr val="FF0000"/>
                </a:solidFill>
                <a:effectLst/>
                <a:latin typeface="+mj-lt"/>
              </a:rPr>
              <a:t>familiar</a:t>
            </a:r>
            <a:r>
              <a:rPr lang="tr-TR" dirty="0">
                <a:solidFill>
                  <a:srgbClr val="FF0000"/>
                </a:solidFill>
                <a:effectLst/>
                <a:latin typeface="+mj-lt"/>
              </a:rPr>
              <a:t> (1)</a:t>
            </a:r>
            <a:r>
              <a:rPr lang="tr-TR" dirty="0">
                <a:effectLst/>
                <a:latin typeface="+mj-lt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err="1">
                <a:latin typeface="+mj-lt"/>
              </a:rPr>
              <a:t>However</a:t>
            </a:r>
            <a:r>
              <a:rPr lang="tr-TR" dirty="0">
                <a:latin typeface="+mj-lt"/>
              </a:rPr>
              <a:t>, 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Coleridge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tells</a:t>
            </a:r>
            <a:r>
              <a:rPr lang="tr-TR" dirty="0">
                <a:effectLst/>
                <a:latin typeface="+mj-lt"/>
              </a:rPr>
              <a:t> us in </a:t>
            </a:r>
            <a:r>
              <a:rPr lang="tr-TR" i="1" dirty="0" err="1">
                <a:effectLst/>
                <a:latin typeface="+mj-lt"/>
              </a:rPr>
              <a:t>Biographia</a:t>
            </a:r>
            <a:r>
              <a:rPr lang="tr-TR" i="1" dirty="0">
                <a:effectLst/>
                <a:latin typeface="+mj-lt"/>
              </a:rPr>
              <a:t> </a:t>
            </a:r>
            <a:r>
              <a:rPr lang="tr-TR" i="1" dirty="0" err="1">
                <a:effectLst/>
                <a:latin typeface="+mj-lt"/>
              </a:rPr>
              <a:t>Literaria</a:t>
            </a:r>
            <a:r>
              <a:rPr lang="tr-TR" i="1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that</a:t>
            </a:r>
            <a:r>
              <a:rPr lang="tr-TR" dirty="0">
                <a:latin typeface="+mj-lt"/>
              </a:rPr>
              <a:t> </a:t>
            </a:r>
            <a:r>
              <a:rPr lang="tr-TR" u="sng" dirty="0">
                <a:effectLst/>
                <a:latin typeface="+mj-lt"/>
              </a:rPr>
              <a:t>his </a:t>
            </a:r>
            <a:r>
              <a:rPr lang="tr-TR" u="sng" dirty="0" err="1">
                <a:effectLst/>
                <a:latin typeface="+mj-lt"/>
              </a:rPr>
              <a:t>assignment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was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to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achieve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wonder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by</a:t>
            </a:r>
            <a:r>
              <a:rPr lang="tr-TR" u="sng" dirty="0">
                <a:effectLst/>
                <a:latin typeface="+mj-lt"/>
              </a:rPr>
              <a:t> a frank </a:t>
            </a:r>
            <a:r>
              <a:rPr lang="tr-TR" u="sng" dirty="0" err="1">
                <a:effectLst/>
                <a:latin typeface="+mj-lt"/>
              </a:rPr>
              <a:t>violation</a:t>
            </a:r>
            <a:r>
              <a:rPr lang="tr-TR" u="sng" dirty="0">
                <a:effectLst/>
                <a:latin typeface="+mj-lt"/>
              </a:rPr>
              <a:t> of </a:t>
            </a:r>
            <a:r>
              <a:rPr lang="tr-TR" u="sng" dirty="0" err="1">
                <a:effectLst/>
                <a:latin typeface="+mj-lt"/>
              </a:rPr>
              <a:t>natural</a:t>
            </a:r>
            <a:r>
              <a:rPr lang="tr-TR" u="sng" dirty="0"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laws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and</a:t>
            </a:r>
            <a:r>
              <a:rPr lang="tr-TR" u="sng" dirty="0">
                <a:effectLst/>
                <a:latin typeface="+mj-lt"/>
              </a:rPr>
              <a:t> of </a:t>
            </a:r>
            <a:r>
              <a:rPr lang="tr-TR" u="sng" dirty="0" err="1">
                <a:effectLst/>
                <a:latin typeface="+mj-lt"/>
              </a:rPr>
              <a:t>the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ordinary</a:t>
            </a:r>
            <a:r>
              <a:rPr lang="tr-TR" u="sng" dirty="0">
                <a:effectLst/>
                <a:latin typeface="+mj-lt"/>
              </a:rPr>
              <a:t> </a:t>
            </a:r>
            <a:r>
              <a:rPr lang="tr-TR" u="sng" dirty="0" err="1">
                <a:effectLst/>
                <a:latin typeface="+mj-lt"/>
              </a:rPr>
              <a:t>course</a:t>
            </a:r>
            <a:r>
              <a:rPr lang="tr-TR" u="sng" dirty="0">
                <a:effectLst/>
                <a:latin typeface="+mj-lt"/>
              </a:rPr>
              <a:t> of </a:t>
            </a:r>
            <a:r>
              <a:rPr lang="tr-TR" u="sng" dirty="0" err="1">
                <a:effectLst/>
                <a:latin typeface="+mj-lt"/>
              </a:rPr>
              <a:t>events</a:t>
            </a:r>
            <a:r>
              <a:rPr lang="tr-TR" u="sng" dirty="0">
                <a:latin typeface="+mj-lt"/>
              </a:rPr>
              <a:t>.</a:t>
            </a:r>
            <a:endParaRPr lang="tr-TR" dirty="0">
              <a:effectLst/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dirty="0" err="1">
                <a:effectLst/>
                <a:latin typeface="+mj-lt"/>
              </a:rPr>
              <a:t>In</a:t>
            </a:r>
            <a:r>
              <a:rPr lang="tr-TR" dirty="0">
                <a:effectLst/>
                <a:latin typeface="+mj-lt"/>
              </a:rPr>
              <a:t> his </a:t>
            </a:r>
            <a:r>
              <a:rPr lang="tr-TR" dirty="0" err="1">
                <a:effectLst/>
                <a:latin typeface="+mj-lt"/>
              </a:rPr>
              <a:t>poems</a:t>
            </a:r>
            <a:r>
              <a:rPr lang="tr-TR" dirty="0">
                <a:effectLst/>
                <a:latin typeface="+mj-lt"/>
              </a:rPr>
              <a:t> "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incidents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agents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</a:t>
            </a:r>
            <a:r>
              <a:rPr lang="tr-TR" dirty="0">
                <a:effectLst/>
                <a:latin typeface="+mj-lt"/>
              </a:rPr>
              <a:t> be, in </a:t>
            </a:r>
            <a:r>
              <a:rPr lang="tr-TR" dirty="0" err="1">
                <a:effectLst/>
                <a:latin typeface="+mj-lt"/>
              </a:rPr>
              <a:t>part</a:t>
            </a:r>
            <a:r>
              <a:rPr lang="tr-TR" dirty="0">
                <a:effectLst/>
                <a:latin typeface="+mj-lt"/>
              </a:rPr>
              <a:t> at </a:t>
            </a:r>
            <a:r>
              <a:rPr lang="tr-TR" dirty="0" err="1">
                <a:effectLst/>
                <a:latin typeface="+mj-lt"/>
              </a:rPr>
              <a:t>least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b="1" dirty="0" err="1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supernatural</a:t>
            </a:r>
            <a:r>
              <a:rPr lang="tr-TR" b="1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.» (2)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in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Rime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Ancient </a:t>
            </a:r>
            <a:r>
              <a:rPr lang="tr-TR" dirty="0" err="1">
                <a:effectLst/>
                <a:latin typeface="+mj-lt"/>
              </a:rPr>
              <a:t>Mariner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Christahel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"</a:t>
            </a:r>
            <a:r>
              <a:rPr lang="tr-TR" dirty="0" err="1">
                <a:effectLst/>
                <a:latin typeface="+mj-lt"/>
              </a:rPr>
              <a:t>Kubla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Khan</a:t>
            </a:r>
            <a:r>
              <a:rPr lang="tr-TR" dirty="0">
                <a:effectLst/>
                <a:latin typeface="+mj-lt"/>
              </a:rPr>
              <a:t>," </a:t>
            </a:r>
            <a:r>
              <a:rPr lang="tr-TR" dirty="0" err="1">
                <a:effectLst/>
                <a:latin typeface="+mj-lt"/>
              </a:rPr>
              <a:t>Coleridge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opened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up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</a:t>
            </a:r>
            <a:r>
              <a:rPr lang="tr-TR" dirty="0">
                <a:effectLst/>
                <a:latin typeface="+mj-lt"/>
              </a:rPr>
              <a:t> modern </a:t>
            </a:r>
            <a:r>
              <a:rPr lang="tr-TR" dirty="0" err="1">
                <a:effectLst/>
                <a:latin typeface="+mj-lt"/>
              </a:rPr>
              <a:t>poetry</a:t>
            </a:r>
            <a:r>
              <a:rPr lang="tr-TR" dirty="0">
                <a:effectLst/>
                <a:latin typeface="+mj-lt"/>
              </a:rPr>
              <a:t> a </a:t>
            </a:r>
            <a:r>
              <a:rPr lang="tr-TR" b="1" dirty="0" err="1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realm</a:t>
            </a:r>
            <a:r>
              <a:rPr lang="tr-TR" b="1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 of </a:t>
            </a:r>
            <a:r>
              <a:rPr lang="tr-TR" b="1" dirty="0" err="1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mystery</a:t>
            </a:r>
            <a:r>
              <a:rPr lang="tr-TR" b="1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tr-TR" b="1" dirty="0" err="1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and</a:t>
            </a:r>
            <a:r>
              <a:rPr lang="tr-TR" b="1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tr-TR" b="1" dirty="0" err="1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magic</a:t>
            </a:r>
            <a:r>
              <a:rPr lang="tr-TR" dirty="0">
                <a:effectLst/>
                <a:latin typeface="+mj-lt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Stories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of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bewitchings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hauntings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and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possession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(3)</a:t>
            </a:r>
            <a:r>
              <a:rPr lang="tr-TR" dirty="0">
                <a:effectLst/>
                <a:latin typeface="+mj-lt"/>
              </a:rPr>
              <a:t>—-</a:t>
            </a:r>
            <a:r>
              <a:rPr lang="tr-TR" dirty="0" err="1">
                <a:effectLst/>
                <a:latin typeface="+mj-lt"/>
              </a:rPr>
              <a:t>shaped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antiquated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treatises</a:t>
            </a:r>
            <a:r>
              <a:rPr lang="tr-TR" dirty="0">
                <a:effectLst/>
                <a:latin typeface="+mj-lt"/>
              </a:rPr>
              <a:t> on </a:t>
            </a:r>
            <a:r>
              <a:rPr lang="tr-TR" dirty="0" err="1">
                <a:effectLst/>
                <a:latin typeface="+mj-lt"/>
              </a:rPr>
              <a:t>demonology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folklore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Gothic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novels</a:t>
            </a:r>
            <a:r>
              <a:rPr lang="tr-TR" dirty="0">
                <a:effectLst/>
                <a:latin typeface="+mj-lt"/>
              </a:rPr>
              <a:t>—</a:t>
            </a:r>
            <a:r>
              <a:rPr lang="tr-TR" dirty="0" err="1">
                <a:effectLst/>
                <a:latin typeface="+mj-lt"/>
              </a:rPr>
              <a:t>supplied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him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with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means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impressing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upon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readers</a:t>
            </a:r>
            <a:r>
              <a:rPr lang="tr-TR" dirty="0">
                <a:effectLst/>
                <a:latin typeface="+mj-lt"/>
              </a:rPr>
              <a:t> a sense of </a:t>
            </a:r>
            <a:r>
              <a:rPr lang="tr-TR" dirty="0" err="1">
                <a:effectLst/>
                <a:latin typeface="+mj-lt"/>
              </a:rPr>
              <a:t>occult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powers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unknown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modes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being</a:t>
            </a:r>
            <a:r>
              <a:rPr lang="tr-TR" dirty="0">
                <a:effectLst/>
                <a:latin typeface="+mj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+mj-lt"/>
              </a:rPr>
              <a:t>Nature is not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only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subject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matter</a:t>
            </a:r>
            <a:r>
              <a:rPr lang="tr-TR" dirty="0">
                <a:latin typeface="+mj-lt"/>
              </a:rPr>
              <a:t> in his </a:t>
            </a:r>
            <a:r>
              <a:rPr lang="tr-TR" dirty="0" err="1">
                <a:latin typeface="+mj-lt"/>
              </a:rPr>
              <a:t>poetry</a:t>
            </a:r>
            <a:r>
              <a:rPr lang="tr-TR" dirty="0">
                <a:latin typeface="+mj-lt"/>
              </a:rPr>
              <a:t>.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psychology</a:t>
            </a:r>
            <a:r>
              <a:rPr lang="tr-TR" dirty="0">
                <a:latin typeface="+mj-lt"/>
              </a:rPr>
              <a:t> of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characters</a:t>
            </a:r>
            <a:r>
              <a:rPr lang="tr-TR" dirty="0">
                <a:latin typeface="+mj-lt"/>
              </a:rPr>
              <a:t> is </a:t>
            </a:r>
            <a:r>
              <a:rPr lang="tr-TR" dirty="0" err="1">
                <a:latin typeface="+mj-lt"/>
              </a:rPr>
              <a:t>alluring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topic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for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him</a:t>
            </a:r>
            <a:r>
              <a:rPr lang="tr-TR" dirty="0">
                <a:latin typeface="+mj-lt"/>
              </a:rPr>
              <a:t> as </a:t>
            </a:r>
            <a:r>
              <a:rPr lang="tr-TR" dirty="0" err="1">
                <a:latin typeface="+mj-lt"/>
              </a:rPr>
              <a:t>much</a:t>
            </a:r>
            <a:r>
              <a:rPr lang="tr-TR" dirty="0">
                <a:latin typeface="+mj-lt"/>
              </a:rPr>
              <a:t> as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nature</a:t>
            </a:r>
            <a:r>
              <a:rPr lang="tr-TR" dirty="0">
                <a:latin typeface="+mj-lt"/>
              </a:rPr>
              <a:t> is.</a:t>
            </a:r>
            <a:endParaRPr lang="tr-TR" dirty="0">
              <a:effectLst/>
              <a:latin typeface="+mj-lt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8388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DAB9C2-0890-13F0-D2CB-9590A1D38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Cynicism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society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0AF12A-9374-1984-ED71-8F4556712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>
                <a:effectLst/>
                <a:latin typeface="+mj-lt"/>
              </a:rPr>
              <a:t>By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end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period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printing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presses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driven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steam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engines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manufacture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paper</a:t>
            </a:r>
            <a:r>
              <a:rPr lang="tr-TR" dirty="0">
                <a:effectLst/>
                <a:latin typeface="+mj-lt"/>
              </a:rPr>
              <a:t> had </a:t>
            </a:r>
            <a:r>
              <a:rPr lang="tr-TR" dirty="0" err="1">
                <a:effectLst/>
                <a:latin typeface="+mj-lt"/>
              </a:rPr>
              <a:t>been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mechanized</a:t>
            </a:r>
            <a:r>
              <a:rPr lang="tr-TR" dirty="0">
                <a:effectLst/>
                <a:latin typeface="+mj-lt"/>
              </a:rPr>
              <a:t>; </a:t>
            </a:r>
            <a:r>
              <a:rPr lang="tr-TR" dirty="0" err="1">
                <a:effectLst/>
                <a:latin typeface="+mj-lt"/>
              </a:rPr>
              <a:t>publishers</a:t>
            </a:r>
            <a:r>
              <a:rPr lang="tr-TR" dirty="0">
                <a:effectLst/>
                <a:latin typeface="+mj-lt"/>
              </a:rPr>
              <a:t> had </a:t>
            </a:r>
            <a:r>
              <a:rPr lang="tr-TR" dirty="0" err="1">
                <a:effectLst/>
                <a:latin typeface="+mj-lt"/>
              </a:rPr>
              <a:t>mastered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publicity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art (as it </a:t>
            </a:r>
            <a:r>
              <a:rPr lang="tr-TR" dirty="0" err="1">
                <a:effectLst/>
                <a:latin typeface="+mj-lt"/>
              </a:rPr>
              <a:t>was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called</a:t>
            </a:r>
            <a:r>
              <a:rPr lang="tr-TR" dirty="0">
                <a:effectLst/>
                <a:latin typeface="+mj-lt"/>
              </a:rPr>
              <a:t>) of "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puff</a:t>
            </a:r>
            <a:r>
              <a:rPr lang="tr-TR" dirty="0">
                <a:effectLst/>
                <a:latin typeface="+mj-lt"/>
              </a:rPr>
              <a:t>.»</a:t>
            </a:r>
          </a:p>
          <a:p>
            <a:pPr marL="0" indent="0">
              <a:buNone/>
            </a:pPr>
            <a:r>
              <a:rPr lang="tr-TR" dirty="0" err="1">
                <a:effectLst/>
                <a:latin typeface="+mj-lt"/>
              </a:rPr>
              <a:t>Surveying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consequences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these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changes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Coleridge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muttered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darkly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about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that</a:t>
            </a:r>
            <a:r>
              <a:rPr lang="tr-TR" dirty="0">
                <a:effectLst/>
                <a:latin typeface="+mj-lt"/>
              </a:rPr>
              <a:t> "</a:t>
            </a:r>
            <a:r>
              <a:rPr lang="tr-TR" dirty="0" err="1">
                <a:effectLst/>
                <a:latin typeface="+mj-lt"/>
              </a:rPr>
              <a:t>misgrowth</a:t>
            </a:r>
            <a:r>
              <a:rPr lang="tr-TR" dirty="0">
                <a:effectLst/>
                <a:latin typeface="+mj-lt"/>
              </a:rPr>
              <a:t>," "a Reading </a:t>
            </a:r>
            <a:r>
              <a:rPr lang="tr-TR" dirty="0" err="1">
                <a:effectLst/>
                <a:latin typeface="+mj-lt"/>
              </a:rPr>
              <a:t>Public</a:t>
            </a:r>
            <a:r>
              <a:rPr lang="tr-TR" dirty="0">
                <a:effectLst/>
                <a:latin typeface="+mj-lt"/>
              </a:rPr>
              <a:t>," </a:t>
            </a:r>
            <a:r>
              <a:rPr lang="tr-TR" dirty="0" err="1">
                <a:effectLst/>
                <a:latin typeface="+mj-lt"/>
              </a:rPr>
              <a:t>making</a:t>
            </a:r>
            <a:r>
              <a:rPr lang="tr-TR" dirty="0">
                <a:effectLst/>
                <a:latin typeface="+mj-lt"/>
              </a:rPr>
              <a:t> it </a:t>
            </a:r>
            <a:r>
              <a:rPr lang="tr-TR" dirty="0" err="1">
                <a:effectLst/>
                <a:latin typeface="+mj-lt"/>
              </a:rPr>
              <a:t>sound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like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something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freakish</a:t>
            </a:r>
            <a:r>
              <a:rPr lang="tr-TR" dirty="0">
                <a:effectLst/>
                <a:latin typeface="+mj-lt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0912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EE8ED4-6B85-AAB5-F217-E68AC949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AC9112-5BE1-8571-FBA2-6217112DE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Language </a:t>
            </a:r>
            <a:r>
              <a:rPr lang="tr-TR" dirty="0" err="1"/>
              <a:t>must</a:t>
            </a:r>
            <a:r>
              <a:rPr lang="tr-TR" dirty="0"/>
              <a:t> be </a:t>
            </a:r>
            <a:r>
              <a:rPr lang="tr-TR" dirty="0" err="1"/>
              <a:t>sophisticated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elevated</a:t>
            </a:r>
            <a:r>
              <a:rPr lang="tr-TR" dirty="0"/>
              <a:t>.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language</a:t>
            </a:r>
            <a:r>
              <a:rPr lang="tr-TR" dirty="0"/>
              <a:t> of </a:t>
            </a:r>
            <a:r>
              <a:rPr lang="tr-TR" dirty="0" err="1"/>
              <a:t>poetry</a:t>
            </a:r>
            <a:r>
              <a:rPr lang="tr-TR" dirty="0"/>
              <a:t> </a:t>
            </a:r>
            <a:r>
              <a:rPr lang="tr-TR" dirty="0" err="1"/>
              <a:t>comes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imagination</a:t>
            </a:r>
            <a:r>
              <a:rPr lang="tr-TR" dirty="0"/>
              <a:t>.</a:t>
            </a:r>
          </a:p>
          <a:p>
            <a:r>
              <a:rPr lang="tr-TR" dirty="0" err="1"/>
              <a:t>Poet</a:t>
            </a:r>
            <a:r>
              <a:rPr lang="tr-TR" dirty="0"/>
              <a:t> </a:t>
            </a:r>
            <a:r>
              <a:rPr lang="tr-TR" dirty="0" err="1"/>
              <a:t>tranlates</a:t>
            </a:r>
            <a:r>
              <a:rPr lang="tr-TR" dirty="0"/>
              <a:t> how he </a:t>
            </a:r>
            <a:r>
              <a:rPr lang="tr-TR" dirty="0" err="1"/>
              <a:t>perceives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everyone</a:t>
            </a:r>
            <a:endParaRPr lang="tr-TR" dirty="0"/>
          </a:p>
          <a:p>
            <a:r>
              <a:rPr lang="tr-TR" dirty="0" err="1"/>
              <a:t>Poet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be </a:t>
            </a:r>
            <a:r>
              <a:rPr lang="tr-TR" dirty="0" err="1"/>
              <a:t>educated</a:t>
            </a:r>
            <a:r>
              <a:rPr lang="tr-TR" dirty="0"/>
              <a:t> </a:t>
            </a:r>
            <a:r>
              <a:rPr lang="tr-TR" dirty="0" err="1"/>
              <a:t>person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8E256932-9315-4253-B0D0-8BB83CA11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Coleridge</a:t>
            </a:r>
            <a:r>
              <a:rPr lang="tr-TR" dirty="0"/>
              <a:t>              </a:t>
            </a:r>
            <a:r>
              <a:rPr lang="tr-TR" dirty="0" err="1"/>
              <a:t>Vs</a:t>
            </a:r>
            <a:r>
              <a:rPr lang="tr-TR" dirty="0"/>
              <a:t>    </a:t>
            </a:r>
            <a:r>
              <a:rPr lang="tr-TR" dirty="0" err="1"/>
              <a:t>Wordsworth</a:t>
            </a:r>
            <a:endParaRPr lang="tr-TR" dirty="0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71810134-775D-5424-0431-B1372F0778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err="1"/>
              <a:t>Eloborated</a:t>
            </a:r>
            <a:r>
              <a:rPr lang="tr-TR" dirty="0"/>
              <a:t> </a:t>
            </a:r>
            <a:r>
              <a:rPr lang="tr-TR" dirty="0" err="1"/>
              <a:t>language</a:t>
            </a:r>
            <a:endParaRPr lang="tr-TR" dirty="0"/>
          </a:p>
          <a:p>
            <a:r>
              <a:rPr lang="tr-TR" dirty="0" err="1"/>
              <a:t>Supernatural</a:t>
            </a:r>
            <a:r>
              <a:rPr lang="tr-TR" dirty="0"/>
              <a:t>, </a:t>
            </a:r>
            <a:r>
              <a:rPr lang="tr-TR" dirty="0" err="1"/>
              <a:t>extraordinary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mysterious</a:t>
            </a:r>
            <a:r>
              <a:rPr lang="tr-TR" dirty="0"/>
              <a:t> </a:t>
            </a:r>
            <a:r>
              <a:rPr lang="tr-TR" dirty="0" err="1"/>
              <a:t>elements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can be </a:t>
            </a:r>
            <a:r>
              <a:rPr lang="tr-TR" dirty="0" err="1"/>
              <a:t>found</a:t>
            </a:r>
            <a:r>
              <a:rPr lang="tr-TR" dirty="0"/>
              <a:t> in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.</a:t>
            </a:r>
          </a:p>
          <a:p>
            <a:r>
              <a:rPr lang="tr-TR" dirty="0" err="1"/>
              <a:t>Poetry</a:t>
            </a:r>
            <a:r>
              <a:rPr lang="tr-TR" dirty="0"/>
              <a:t>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</a:t>
            </a:r>
            <a:r>
              <a:rPr lang="tr-TR" dirty="0" err="1"/>
              <a:t>pleasure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.</a:t>
            </a:r>
          </a:p>
          <a:p>
            <a:r>
              <a:rPr lang="tr-TR" dirty="0"/>
              <a:t>A </a:t>
            </a:r>
            <a:r>
              <a:rPr lang="tr-TR" dirty="0" err="1"/>
              <a:t>poem</a:t>
            </a:r>
            <a:r>
              <a:rPr lang="tr-TR" dirty="0"/>
              <a:t> is a </a:t>
            </a:r>
            <a:r>
              <a:rPr lang="tr-TR" dirty="0" err="1"/>
              <a:t>composition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is </a:t>
            </a:r>
            <a:r>
              <a:rPr lang="tr-TR" dirty="0" err="1"/>
              <a:t>opposed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of </a:t>
            </a:r>
            <a:r>
              <a:rPr lang="tr-TR" dirty="0" err="1"/>
              <a:t>science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object</a:t>
            </a:r>
            <a:r>
              <a:rPr lang="tr-TR" dirty="0"/>
              <a:t>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0DC838F-24EC-D8CF-8B48-D319F8AEDF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 </a:t>
            </a:r>
            <a:r>
              <a:rPr lang="tr-TR" dirty="0" err="1"/>
              <a:t>simple</a:t>
            </a:r>
            <a:r>
              <a:rPr lang="tr-TR" dirty="0"/>
              <a:t> </a:t>
            </a:r>
            <a:r>
              <a:rPr lang="tr-TR" dirty="0" err="1"/>
              <a:t>language</a:t>
            </a:r>
            <a:endParaRPr lang="tr-TR" dirty="0"/>
          </a:p>
          <a:p>
            <a:r>
              <a:rPr lang="tr-TR" dirty="0" err="1"/>
              <a:t>Rustic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life</a:t>
            </a:r>
          </a:p>
          <a:p>
            <a:r>
              <a:rPr lang="tr-TR" dirty="0" err="1"/>
              <a:t>Poetry</a:t>
            </a:r>
            <a:r>
              <a:rPr lang="tr-TR" dirty="0"/>
              <a:t> is </a:t>
            </a:r>
            <a:r>
              <a:rPr lang="tr-TR" dirty="0" err="1"/>
              <a:t>to</a:t>
            </a:r>
            <a:r>
              <a:rPr lang="tr-TR" dirty="0"/>
              <a:t> spread </a:t>
            </a:r>
            <a:r>
              <a:rPr lang="tr-TR" dirty="0" err="1"/>
              <a:t>humanitanal</a:t>
            </a:r>
            <a:r>
              <a:rPr lang="tr-TR" dirty="0"/>
              <a:t> </a:t>
            </a:r>
            <a:r>
              <a:rPr lang="tr-TR" dirty="0" err="1"/>
              <a:t>values</a:t>
            </a:r>
            <a:endParaRPr lang="tr-TR" dirty="0"/>
          </a:p>
          <a:p>
            <a:r>
              <a:rPr lang="tr-TR" dirty="0" err="1"/>
              <a:t>Spontenous</a:t>
            </a:r>
            <a:r>
              <a:rPr lang="tr-TR" dirty="0"/>
              <a:t> </a:t>
            </a:r>
            <a:r>
              <a:rPr lang="tr-TR" dirty="0" err="1"/>
              <a:t>overflow</a:t>
            </a:r>
            <a:r>
              <a:rPr lang="tr-TR" dirty="0"/>
              <a:t> of </a:t>
            </a:r>
            <a:r>
              <a:rPr lang="tr-TR" dirty="0" err="1"/>
              <a:t>powerful</a:t>
            </a:r>
            <a:r>
              <a:rPr lang="tr-TR" dirty="0"/>
              <a:t> </a:t>
            </a:r>
            <a:r>
              <a:rPr lang="tr-TR" dirty="0" err="1"/>
              <a:t>feelings</a:t>
            </a:r>
            <a:r>
              <a:rPr lang="tr-TR" dirty="0"/>
              <a:t> </a:t>
            </a:r>
            <a:r>
              <a:rPr lang="tr-TR" dirty="0" err="1"/>
              <a:t>recollected</a:t>
            </a:r>
            <a:r>
              <a:rPr lang="tr-TR" dirty="0"/>
              <a:t> in </a:t>
            </a:r>
            <a:r>
              <a:rPr lang="tr-TR" dirty="0" err="1"/>
              <a:t>tranquility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608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034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35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36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37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38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39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0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1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2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3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4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5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1048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49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0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1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2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3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4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5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6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7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8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59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063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tr-TR"/>
          </a:p>
        </p:txBody>
      </p:sp>
      <p:pic>
        <p:nvPicPr>
          <p:cNvPr id="1026" name="Picture 2" descr="illustration &quot;Kubla Khan ...">
            <a:extLst>
              <a:ext uri="{FF2B5EF4-FFF2-40B4-BE49-F238E27FC236}">
                <a16:creationId xmlns:a16="http://schemas.microsoft.com/office/drawing/2014/main" id="{1B05F9D5-7141-B15A-7EC1-55128F868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0"/>
          <a:stretch/>
        </p:blipFill>
        <p:spPr bwMode="auto">
          <a:xfrm>
            <a:off x="-1555" y="1731"/>
            <a:ext cx="4671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D31F19-35D4-5B85-2E8E-FB8B2A255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500063"/>
            <a:ext cx="5066419" cy="541115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b="1" dirty="0" err="1">
                <a:effectLst/>
                <a:latin typeface="+mj-lt"/>
              </a:rPr>
              <a:t>Kubla</a:t>
            </a:r>
            <a:r>
              <a:rPr lang="tr-TR" b="1" dirty="0">
                <a:effectLst/>
                <a:latin typeface="+mj-lt"/>
              </a:rPr>
              <a:t> </a:t>
            </a:r>
            <a:r>
              <a:rPr lang="tr-TR" b="1" dirty="0" err="1">
                <a:effectLst/>
                <a:latin typeface="+mj-lt"/>
              </a:rPr>
              <a:t>Khan</a:t>
            </a:r>
            <a:endParaRPr lang="tr-TR" b="1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b="1" dirty="0">
                <a:effectLst/>
                <a:latin typeface="+mj-lt"/>
              </a:rPr>
              <a:t>O r , A </a:t>
            </a:r>
            <a:r>
              <a:rPr lang="tr-TR" b="1" dirty="0" err="1">
                <a:effectLst/>
                <a:latin typeface="+mj-lt"/>
              </a:rPr>
              <a:t>Vision</a:t>
            </a:r>
            <a:r>
              <a:rPr lang="tr-TR" b="1" dirty="0">
                <a:effectLst/>
                <a:latin typeface="+mj-lt"/>
              </a:rPr>
              <a:t> in a </a:t>
            </a:r>
            <a:r>
              <a:rPr lang="tr-TR" b="1" dirty="0" err="1">
                <a:effectLst/>
                <a:latin typeface="+mj-lt"/>
              </a:rPr>
              <a:t>Dream</a:t>
            </a:r>
            <a:r>
              <a:rPr lang="tr-TR" b="1" dirty="0">
                <a:effectLst/>
                <a:latin typeface="+mj-lt"/>
              </a:rPr>
              <a:t>. A </a:t>
            </a:r>
            <a:r>
              <a:rPr lang="tr-TR" b="1" dirty="0" err="1">
                <a:effectLst/>
                <a:latin typeface="+mj-lt"/>
              </a:rPr>
              <a:t>Fragment</a:t>
            </a:r>
            <a:endParaRPr lang="tr-TR" b="1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In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Xanadu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did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Kubla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Khan</a:t>
            </a:r>
            <a:endParaRPr lang="tr-TR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>
                <a:effectLst/>
                <a:latin typeface="+mj-lt"/>
              </a:rPr>
              <a:t>A </a:t>
            </a:r>
            <a:r>
              <a:rPr lang="tr-TR" dirty="0" err="1">
                <a:effectLst/>
                <a:latin typeface="+mj-lt"/>
              </a:rPr>
              <a:t>stately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pleasure-dome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decree</a:t>
            </a:r>
            <a:r>
              <a:rPr lang="tr-TR" dirty="0">
                <a:effectLst/>
                <a:latin typeface="+mj-lt"/>
              </a:rPr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Where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Alph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sacred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river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ran</a:t>
            </a:r>
            <a:endParaRPr lang="tr-TR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>
                <a:effectLst/>
                <a:latin typeface="+mj-lt"/>
              </a:rPr>
              <a:t>Through </a:t>
            </a:r>
            <a:r>
              <a:rPr lang="tr-TR" dirty="0" err="1">
                <a:effectLst/>
                <a:latin typeface="+mj-lt"/>
              </a:rPr>
              <a:t>caverns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measureless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man</a:t>
            </a:r>
            <a:endParaRPr lang="tr-TR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Down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</a:t>
            </a:r>
            <a:r>
              <a:rPr lang="tr-TR" dirty="0">
                <a:effectLst/>
                <a:latin typeface="+mj-lt"/>
              </a:rPr>
              <a:t> a </a:t>
            </a:r>
            <a:r>
              <a:rPr lang="tr-TR" dirty="0" err="1">
                <a:effectLst/>
                <a:latin typeface="+mj-lt"/>
              </a:rPr>
              <a:t>sunless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sea</a:t>
            </a:r>
            <a:r>
              <a:rPr lang="tr-TR" dirty="0">
                <a:effectLst/>
                <a:latin typeface="+mj-lt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So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twice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five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miles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fertile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ground</a:t>
            </a:r>
            <a:endParaRPr lang="tr-TR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With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walls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towers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girdled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round</a:t>
            </a:r>
            <a:r>
              <a:rPr lang="tr-TR" dirty="0">
                <a:effectLst/>
                <a:latin typeface="+mj-lt"/>
              </a:rPr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gardens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bright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with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sinuous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rills</a:t>
            </a:r>
            <a:endParaRPr lang="tr-TR" dirty="0"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Where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blossomed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many</a:t>
            </a:r>
            <a:r>
              <a:rPr lang="tr-TR" dirty="0">
                <a:effectLst/>
                <a:latin typeface="+mj-lt"/>
              </a:rPr>
              <a:t> an incense-</a:t>
            </a:r>
            <a:r>
              <a:rPr lang="tr-TR" dirty="0" err="1">
                <a:effectLst/>
                <a:latin typeface="+mj-lt"/>
              </a:rPr>
              <a:t>bearing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tree</a:t>
            </a:r>
            <a:r>
              <a:rPr lang="tr-TR" dirty="0">
                <a:effectLst/>
                <a:latin typeface="+mj-lt"/>
              </a:rPr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here </a:t>
            </a:r>
            <a:r>
              <a:rPr lang="tr-TR" dirty="0" err="1">
                <a:effectLst/>
                <a:latin typeface="+mj-lt"/>
              </a:rPr>
              <a:t>were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forests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ancient</a:t>
            </a:r>
            <a:r>
              <a:rPr lang="tr-TR" dirty="0">
                <a:effectLst/>
                <a:latin typeface="+mj-lt"/>
              </a:rPr>
              <a:t> as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hills</a:t>
            </a:r>
            <a:r>
              <a:rPr lang="tr-TR" dirty="0">
                <a:effectLst/>
                <a:latin typeface="+mj-lt"/>
              </a:rPr>
              <a:t>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effectLst/>
                <a:latin typeface="+mj-lt"/>
              </a:rPr>
              <a:t>Enfolding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sunny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spots</a:t>
            </a:r>
            <a:r>
              <a:rPr lang="tr-TR" dirty="0">
                <a:effectLst/>
                <a:latin typeface="+mj-lt"/>
              </a:rPr>
              <a:t> of </a:t>
            </a:r>
            <a:r>
              <a:rPr lang="tr-TR" dirty="0" err="1">
                <a:effectLst/>
                <a:latin typeface="+mj-lt"/>
              </a:rPr>
              <a:t>greenery</a:t>
            </a:r>
            <a:r>
              <a:rPr lang="tr-TR" dirty="0">
                <a:effectLst/>
                <a:latin typeface="+mj-lt"/>
              </a:rPr>
              <a:t>.</a:t>
            </a:r>
          </a:p>
          <a:p>
            <a:pPr>
              <a:lnSpc>
                <a:spcPct val="90000"/>
              </a:lnSpc>
            </a:pP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3945166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D0D11E-A61D-15C4-26F9-6A4EDA9B8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508452"/>
            <a:ext cx="10515600" cy="608828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But oh! </a:t>
            </a:r>
            <a:r>
              <a:rPr lang="tr-TR" dirty="0" err="1">
                <a:effectLst/>
                <a:latin typeface="+mj-lt"/>
              </a:rPr>
              <a:t>that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deep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romantic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chasm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which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slanted</a:t>
            </a:r>
            <a:endParaRPr lang="tr-TR" dirty="0">
              <a:effectLst/>
              <a:latin typeface="+mj-lt"/>
            </a:endParaRP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Down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green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hill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athwart</a:t>
            </a:r>
            <a:r>
              <a:rPr lang="tr-TR" dirty="0">
                <a:effectLst/>
                <a:latin typeface="+mj-lt"/>
              </a:rPr>
              <a:t> a </a:t>
            </a:r>
            <a:r>
              <a:rPr lang="tr-TR" dirty="0" err="1">
                <a:effectLst/>
                <a:latin typeface="+mj-lt"/>
              </a:rPr>
              <a:t>cedarn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cover</a:t>
            </a:r>
            <a:r>
              <a:rPr lang="tr-TR" dirty="0">
                <a:effectLst/>
                <a:latin typeface="+mj-lt"/>
              </a:rPr>
              <a:t>!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A </a:t>
            </a:r>
            <a:r>
              <a:rPr lang="tr-TR" dirty="0" err="1">
                <a:effectLst/>
                <a:latin typeface="+mj-lt"/>
              </a:rPr>
              <a:t>savage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place</a:t>
            </a:r>
            <a:r>
              <a:rPr lang="tr-TR" dirty="0">
                <a:effectLst/>
                <a:latin typeface="+mj-lt"/>
              </a:rPr>
              <a:t>! as </a:t>
            </a:r>
            <a:r>
              <a:rPr lang="tr-TR" dirty="0" err="1">
                <a:effectLst/>
                <a:latin typeface="+mj-lt"/>
              </a:rPr>
              <a:t>holy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enchanted</a:t>
            </a:r>
            <a:endParaRPr lang="tr-TR" dirty="0">
              <a:effectLst/>
              <a:latin typeface="+mj-lt"/>
            </a:endParaRP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is As </a:t>
            </a:r>
            <a:r>
              <a:rPr lang="tr-TR" dirty="0" err="1">
                <a:effectLst/>
                <a:latin typeface="+mj-lt"/>
              </a:rPr>
              <a:t>e'er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beneath</a:t>
            </a:r>
            <a:r>
              <a:rPr lang="tr-TR" dirty="0">
                <a:effectLst/>
                <a:latin typeface="+mj-lt"/>
              </a:rPr>
              <a:t> a </a:t>
            </a:r>
            <a:r>
              <a:rPr lang="tr-TR" dirty="0" err="1">
                <a:effectLst/>
                <a:latin typeface="+mj-lt"/>
              </a:rPr>
              <a:t>waning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moon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was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haunted</a:t>
            </a:r>
            <a:endParaRPr lang="tr-TR" dirty="0">
              <a:effectLst/>
              <a:latin typeface="+mj-lt"/>
            </a:endParaRP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By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woman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wailing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for</a:t>
            </a:r>
            <a:r>
              <a:rPr lang="tr-TR" dirty="0">
                <a:effectLst/>
                <a:latin typeface="+mj-lt"/>
              </a:rPr>
              <a:t> her </a:t>
            </a:r>
            <a:r>
              <a:rPr lang="tr-TR" dirty="0" err="1">
                <a:effectLst/>
                <a:latin typeface="+mj-lt"/>
              </a:rPr>
              <a:t>demon-lover</a:t>
            </a:r>
            <a:r>
              <a:rPr lang="tr-TR" dirty="0">
                <a:effectLst/>
                <a:latin typeface="+mj-lt"/>
              </a:rPr>
              <a:t>!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from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this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chasm</a:t>
            </a:r>
            <a:r>
              <a:rPr lang="tr-TR" dirty="0">
                <a:effectLst/>
                <a:latin typeface="+mj-lt"/>
              </a:rPr>
              <a:t>, </a:t>
            </a:r>
            <a:r>
              <a:rPr lang="tr-TR" dirty="0" err="1">
                <a:effectLst/>
                <a:latin typeface="+mj-lt"/>
              </a:rPr>
              <a:t>with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ceaseless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turmoil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seething</a:t>
            </a:r>
            <a:r>
              <a:rPr lang="tr-TR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As </a:t>
            </a:r>
            <a:r>
              <a:rPr lang="tr-TR" dirty="0" err="1">
                <a:effectLst/>
                <a:latin typeface="+mj-lt"/>
              </a:rPr>
              <a:t>if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this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earth</a:t>
            </a:r>
            <a:r>
              <a:rPr lang="tr-TR" dirty="0">
                <a:effectLst/>
                <a:latin typeface="+mj-lt"/>
              </a:rPr>
              <a:t> in </a:t>
            </a:r>
            <a:r>
              <a:rPr lang="tr-TR" dirty="0" err="1">
                <a:effectLst/>
                <a:latin typeface="+mj-lt"/>
              </a:rPr>
              <a:t>fast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thick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pants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were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breathing</a:t>
            </a:r>
            <a:r>
              <a:rPr lang="tr-TR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A </a:t>
            </a:r>
            <a:r>
              <a:rPr lang="tr-TR" dirty="0" err="1">
                <a:effectLst/>
                <a:latin typeface="+mj-lt"/>
              </a:rPr>
              <a:t>mighty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fountain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momently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was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forced</a:t>
            </a:r>
            <a:r>
              <a:rPr lang="tr-TR" dirty="0">
                <a:effectLst/>
                <a:latin typeface="+mj-lt"/>
              </a:rPr>
              <a:t>: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Amid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whose</a:t>
            </a:r>
            <a:r>
              <a:rPr lang="tr-TR" dirty="0">
                <a:effectLst/>
                <a:latin typeface="+mj-lt"/>
              </a:rPr>
              <a:t> swift </a:t>
            </a:r>
            <a:r>
              <a:rPr lang="tr-TR" dirty="0" err="1">
                <a:effectLst/>
                <a:latin typeface="+mj-lt"/>
              </a:rPr>
              <a:t>half-intermitted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burst</a:t>
            </a:r>
            <a:endParaRPr lang="tr-TR" dirty="0">
              <a:effectLst/>
              <a:latin typeface="+mj-lt"/>
            </a:endParaRP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Huge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fragments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vaulted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like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rebounding</a:t>
            </a:r>
            <a:r>
              <a:rPr lang="tr-TR" dirty="0">
                <a:effectLst/>
                <a:latin typeface="+mj-lt"/>
              </a:rPr>
              <a:t> hail,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Or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chaffy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grain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beneath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thresher's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flail</a:t>
            </a:r>
            <a:r>
              <a:rPr lang="tr-TR" dirty="0">
                <a:effectLst/>
                <a:latin typeface="+mj-lt"/>
              </a:rPr>
              <a:t>: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'</a:t>
            </a:r>
            <a:r>
              <a:rPr lang="tr-TR" dirty="0" err="1">
                <a:effectLst/>
                <a:latin typeface="+mj-lt"/>
              </a:rPr>
              <a:t>mid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these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dancing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rocks</a:t>
            </a:r>
            <a:r>
              <a:rPr lang="tr-TR" dirty="0">
                <a:effectLst/>
                <a:latin typeface="+mj-lt"/>
              </a:rPr>
              <a:t> at </a:t>
            </a:r>
            <a:r>
              <a:rPr lang="tr-TR" dirty="0" err="1">
                <a:effectLst/>
                <a:latin typeface="+mj-lt"/>
              </a:rPr>
              <a:t>once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ever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It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flung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up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momently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sacred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river</a:t>
            </a:r>
            <a:r>
              <a:rPr lang="tr-TR" dirty="0">
                <a:effectLst/>
                <a:latin typeface="+mj-lt"/>
              </a:rPr>
              <a:t>.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Five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miles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meandering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with</a:t>
            </a:r>
            <a:r>
              <a:rPr lang="tr-TR" dirty="0">
                <a:effectLst/>
                <a:latin typeface="+mj-lt"/>
              </a:rPr>
              <a:t> a </a:t>
            </a:r>
            <a:r>
              <a:rPr lang="tr-TR" dirty="0" err="1">
                <a:effectLst/>
                <a:latin typeface="+mj-lt"/>
              </a:rPr>
              <a:t>mazy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motion</a:t>
            </a:r>
            <a:endParaRPr lang="tr-TR" dirty="0">
              <a:effectLst/>
              <a:latin typeface="+mj-lt"/>
            </a:endParaRP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Through </a:t>
            </a:r>
            <a:r>
              <a:rPr lang="tr-TR" dirty="0" err="1">
                <a:effectLst/>
                <a:latin typeface="+mj-lt"/>
              </a:rPr>
              <a:t>wood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dale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sacred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river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ran</a:t>
            </a:r>
            <a:r>
              <a:rPr lang="tr-TR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T h e n </a:t>
            </a:r>
            <a:r>
              <a:rPr lang="tr-TR" dirty="0" err="1">
                <a:effectLst/>
                <a:latin typeface="+mj-lt"/>
              </a:rPr>
              <a:t>reached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the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caverns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measureless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man</a:t>
            </a:r>
            <a:r>
              <a:rPr lang="tr-TR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sank</a:t>
            </a:r>
            <a:r>
              <a:rPr lang="tr-TR" dirty="0">
                <a:effectLst/>
                <a:latin typeface="+mj-lt"/>
              </a:rPr>
              <a:t> in </a:t>
            </a:r>
            <a:r>
              <a:rPr lang="tr-TR" dirty="0" err="1">
                <a:effectLst/>
                <a:latin typeface="+mj-lt"/>
              </a:rPr>
              <a:t>tumult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to</a:t>
            </a:r>
            <a:r>
              <a:rPr lang="tr-TR" dirty="0">
                <a:effectLst/>
                <a:latin typeface="+mj-lt"/>
              </a:rPr>
              <a:t> a </a:t>
            </a:r>
            <a:r>
              <a:rPr lang="tr-TR" dirty="0" err="1">
                <a:effectLst/>
                <a:latin typeface="+mj-lt"/>
              </a:rPr>
              <a:t>lifeless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ocean</a:t>
            </a:r>
            <a:r>
              <a:rPr lang="tr-TR" dirty="0">
                <a:effectLst/>
                <a:latin typeface="+mj-lt"/>
              </a:rPr>
              <a:t>: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+mj-lt"/>
              </a:rPr>
              <a:t>And</a:t>
            </a:r>
            <a:r>
              <a:rPr lang="tr-TR" dirty="0">
                <a:effectLst/>
                <a:latin typeface="+mj-lt"/>
              </a:rPr>
              <a:t> '</a:t>
            </a:r>
            <a:r>
              <a:rPr lang="tr-TR" dirty="0" err="1">
                <a:effectLst/>
                <a:latin typeface="+mj-lt"/>
              </a:rPr>
              <a:t>mid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this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tumult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Kubla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heard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from</a:t>
            </a:r>
            <a:r>
              <a:rPr lang="tr-TR" dirty="0">
                <a:effectLst/>
                <a:latin typeface="+mj-lt"/>
              </a:rPr>
              <a:t> far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+mj-lt"/>
              </a:rPr>
              <a:t>30 </a:t>
            </a:r>
            <a:r>
              <a:rPr lang="tr-TR" dirty="0" err="1">
                <a:effectLst/>
                <a:latin typeface="+mj-lt"/>
              </a:rPr>
              <a:t>Ancestral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voices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prophesying</a:t>
            </a:r>
            <a:r>
              <a:rPr lang="tr-TR" dirty="0">
                <a:effectLst/>
                <a:latin typeface="+mj-lt"/>
              </a:rPr>
              <a:t> </a:t>
            </a:r>
            <a:r>
              <a:rPr lang="tr-TR" dirty="0" err="1">
                <a:effectLst/>
                <a:latin typeface="+mj-lt"/>
              </a:rPr>
              <a:t>war</a:t>
            </a:r>
            <a:r>
              <a:rPr lang="tr-TR" dirty="0">
                <a:effectLst/>
                <a:latin typeface="+mj-lt"/>
              </a:rPr>
              <a:t>!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555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101256-000F-E5F2-C0B4-FDFDB288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526" y="2166257"/>
            <a:ext cx="8915400" cy="3777622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shadow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dome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pleasure</a:t>
            </a:r>
            <a:endParaRPr lang="tr-TR" dirty="0">
              <a:effectLst/>
              <a:latin typeface="Times"/>
            </a:endParaRPr>
          </a:p>
          <a:p>
            <a:pPr marL="0" indent="0" algn="ctr">
              <a:buNone/>
            </a:pPr>
            <a:r>
              <a:rPr lang="tr-TR" dirty="0" err="1">
                <a:effectLst/>
                <a:latin typeface="Times"/>
              </a:rPr>
              <a:t>Floated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midway</a:t>
            </a:r>
            <a:r>
              <a:rPr lang="tr-TR" dirty="0">
                <a:effectLst/>
                <a:latin typeface="Times"/>
              </a:rPr>
              <a:t> on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waves</a:t>
            </a:r>
            <a:r>
              <a:rPr lang="tr-TR" dirty="0">
                <a:effectLst/>
                <a:latin typeface="Times"/>
              </a:rPr>
              <a:t>;</a:t>
            </a:r>
          </a:p>
          <a:p>
            <a:pPr marL="0" indent="0" algn="ctr">
              <a:buNone/>
            </a:pPr>
            <a:r>
              <a:rPr lang="tr-TR" dirty="0" err="1">
                <a:effectLst/>
                <a:latin typeface="Times"/>
              </a:rPr>
              <a:t>Where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was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heard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mingled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measure</a:t>
            </a:r>
            <a:endParaRPr lang="tr-TR" dirty="0">
              <a:effectLst/>
              <a:latin typeface="Times"/>
            </a:endParaRPr>
          </a:p>
          <a:p>
            <a:pPr marL="0" indent="0" algn="ctr">
              <a:buNone/>
            </a:pPr>
            <a:r>
              <a:rPr lang="tr-TR" dirty="0" err="1">
                <a:effectLst/>
                <a:latin typeface="Times"/>
              </a:rPr>
              <a:t>From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fountain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and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caves</a:t>
            </a:r>
            <a:r>
              <a:rPr lang="tr-TR" dirty="0">
                <a:effectLst/>
                <a:latin typeface="Times"/>
              </a:rPr>
              <a:t>.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It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was</a:t>
            </a:r>
            <a:r>
              <a:rPr lang="tr-TR" dirty="0">
                <a:effectLst/>
                <a:latin typeface="Times"/>
              </a:rPr>
              <a:t> a </a:t>
            </a:r>
            <a:r>
              <a:rPr lang="tr-TR" dirty="0" err="1">
                <a:effectLst/>
                <a:latin typeface="Times"/>
              </a:rPr>
              <a:t>miracle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rare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device</a:t>
            </a:r>
            <a:r>
              <a:rPr lang="tr-TR" dirty="0">
                <a:effectLst/>
                <a:latin typeface="Times"/>
              </a:rPr>
              <a:t>,</a:t>
            </a:r>
          </a:p>
          <a:p>
            <a:pPr marL="0" indent="0" algn="ctr">
              <a:buNone/>
            </a:pPr>
            <a:r>
              <a:rPr lang="tr-TR" dirty="0">
                <a:effectLst/>
                <a:latin typeface="Times"/>
              </a:rPr>
              <a:t>A </a:t>
            </a:r>
            <a:r>
              <a:rPr lang="tr-TR" dirty="0" err="1">
                <a:effectLst/>
                <a:latin typeface="Times"/>
              </a:rPr>
              <a:t>sunny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pleasure-dome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with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caves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ice</a:t>
            </a:r>
            <a:r>
              <a:rPr lang="tr-TR" dirty="0">
                <a:effectLst/>
                <a:latin typeface="Times"/>
              </a:rPr>
              <a:t>!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924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72075A-61B6-ABF1-759C-B45344D8F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6" y="530225"/>
            <a:ext cx="11081657" cy="566374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tr-TR" sz="6400" dirty="0">
                <a:effectLst/>
                <a:latin typeface="+mj-lt"/>
              </a:rPr>
              <a:t>A </a:t>
            </a:r>
            <a:r>
              <a:rPr lang="tr-TR" sz="6400" dirty="0" err="1">
                <a:effectLst/>
                <a:latin typeface="+mj-lt"/>
              </a:rPr>
              <a:t>damsel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with</a:t>
            </a:r>
            <a:r>
              <a:rPr lang="tr-TR" sz="6400" dirty="0">
                <a:effectLst/>
                <a:latin typeface="+mj-lt"/>
              </a:rPr>
              <a:t> a </a:t>
            </a:r>
            <a:r>
              <a:rPr lang="tr-TR" sz="6400" dirty="0" err="1">
                <a:effectLst/>
                <a:latin typeface="+mj-lt"/>
              </a:rPr>
              <a:t>dulcimer</a:t>
            </a:r>
            <a:endParaRPr lang="tr-TR" sz="6400" dirty="0">
              <a:effectLst/>
              <a:latin typeface="+mj-lt"/>
            </a:endParaRP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In</a:t>
            </a:r>
            <a:r>
              <a:rPr lang="tr-TR" sz="6400" dirty="0">
                <a:effectLst/>
                <a:latin typeface="+mj-lt"/>
              </a:rPr>
              <a:t> a </a:t>
            </a:r>
            <a:r>
              <a:rPr lang="tr-TR" sz="6400" dirty="0" err="1">
                <a:effectLst/>
                <a:latin typeface="+mj-lt"/>
              </a:rPr>
              <a:t>vision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once</a:t>
            </a:r>
            <a:r>
              <a:rPr lang="tr-TR" sz="6400" dirty="0">
                <a:effectLst/>
                <a:latin typeface="+mj-lt"/>
              </a:rPr>
              <a:t> I </a:t>
            </a:r>
            <a:r>
              <a:rPr lang="tr-TR" sz="6400" dirty="0" err="1">
                <a:effectLst/>
                <a:latin typeface="+mj-lt"/>
              </a:rPr>
              <a:t>saw</a:t>
            </a:r>
            <a:r>
              <a:rPr lang="tr-TR" sz="6400" dirty="0">
                <a:effectLst/>
                <a:latin typeface="+mj-lt"/>
              </a:rPr>
              <a:t>: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It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was</a:t>
            </a:r>
            <a:r>
              <a:rPr lang="tr-TR" sz="6400" dirty="0">
                <a:effectLst/>
                <a:latin typeface="+mj-lt"/>
              </a:rPr>
              <a:t> an </a:t>
            </a:r>
            <a:r>
              <a:rPr lang="tr-TR" sz="6400" dirty="0" err="1">
                <a:effectLst/>
                <a:latin typeface="+mj-lt"/>
              </a:rPr>
              <a:t>Abyssinian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maid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on her </a:t>
            </a:r>
            <a:r>
              <a:rPr lang="tr-TR" sz="6400" dirty="0" err="1">
                <a:effectLst/>
                <a:latin typeface="+mj-lt"/>
              </a:rPr>
              <a:t>dulcimer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she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played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Singing</a:t>
            </a:r>
            <a:r>
              <a:rPr lang="tr-TR" sz="6400" dirty="0">
                <a:effectLst/>
                <a:latin typeface="+mj-lt"/>
              </a:rPr>
              <a:t> of </a:t>
            </a:r>
            <a:r>
              <a:rPr lang="tr-TR" sz="6400" dirty="0" err="1">
                <a:effectLst/>
                <a:latin typeface="+mj-lt"/>
              </a:rPr>
              <a:t>Mount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Abora</a:t>
            </a:r>
            <a:r>
              <a:rPr lang="tr-TR" sz="6400" dirty="0">
                <a:effectLst/>
                <a:latin typeface="+mj-lt"/>
              </a:rPr>
              <a:t>.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Could</a:t>
            </a:r>
            <a:r>
              <a:rPr lang="tr-TR" sz="6400" dirty="0">
                <a:effectLst/>
                <a:latin typeface="+mj-lt"/>
              </a:rPr>
              <a:t> I </a:t>
            </a:r>
            <a:r>
              <a:rPr lang="tr-TR" sz="6400" dirty="0" err="1">
                <a:effectLst/>
                <a:latin typeface="+mj-lt"/>
              </a:rPr>
              <a:t>revive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within</a:t>
            </a:r>
            <a:r>
              <a:rPr lang="tr-TR" sz="6400" dirty="0">
                <a:effectLst/>
                <a:latin typeface="+mj-lt"/>
              </a:rPr>
              <a:t> me</a:t>
            </a:r>
          </a:p>
          <a:p>
            <a:pPr marL="0" indent="0" algn="ctr">
              <a:buNone/>
            </a:pPr>
            <a:r>
              <a:rPr lang="tr-TR" sz="6400" dirty="0">
                <a:effectLst/>
                <a:latin typeface="+mj-lt"/>
              </a:rPr>
              <a:t>Her </a:t>
            </a:r>
            <a:r>
              <a:rPr lang="tr-TR" sz="6400" dirty="0" err="1">
                <a:effectLst/>
                <a:latin typeface="+mj-lt"/>
              </a:rPr>
              <a:t>symphony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song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To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such</a:t>
            </a:r>
            <a:r>
              <a:rPr lang="tr-TR" sz="6400" dirty="0">
                <a:effectLst/>
                <a:latin typeface="+mj-lt"/>
              </a:rPr>
              <a:t> a </a:t>
            </a:r>
            <a:r>
              <a:rPr lang="tr-TR" sz="6400" dirty="0" err="1">
                <a:effectLst/>
                <a:latin typeface="+mj-lt"/>
              </a:rPr>
              <a:t>deep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delight</a:t>
            </a:r>
            <a:r>
              <a:rPr lang="tr-TR" sz="6400" dirty="0">
                <a:effectLst/>
                <a:latin typeface="+mj-lt"/>
              </a:rPr>
              <a:t> '</a:t>
            </a:r>
            <a:r>
              <a:rPr lang="tr-TR" sz="6400" dirty="0" err="1">
                <a:effectLst/>
                <a:latin typeface="+mj-lt"/>
              </a:rPr>
              <a:t>twould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win</a:t>
            </a:r>
            <a:r>
              <a:rPr lang="tr-TR" sz="6400" dirty="0">
                <a:effectLst/>
                <a:latin typeface="+mj-lt"/>
              </a:rPr>
              <a:t> me,</a:t>
            </a:r>
          </a:p>
          <a:p>
            <a:pPr marL="0" indent="0" algn="ctr">
              <a:buNone/>
            </a:pP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That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with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music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loud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long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>
                <a:effectLst/>
                <a:latin typeface="+mj-lt"/>
              </a:rPr>
              <a:t>I </a:t>
            </a:r>
            <a:r>
              <a:rPr lang="tr-TR" sz="6400" dirty="0" err="1">
                <a:effectLst/>
                <a:latin typeface="+mj-lt"/>
              </a:rPr>
              <a:t>would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build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that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dome</a:t>
            </a:r>
            <a:r>
              <a:rPr lang="tr-TR" sz="6400" dirty="0">
                <a:effectLst/>
                <a:latin typeface="+mj-lt"/>
              </a:rPr>
              <a:t> in </a:t>
            </a:r>
            <a:r>
              <a:rPr lang="tr-TR" sz="6400" dirty="0" err="1">
                <a:effectLst/>
                <a:latin typeface="+mj-lt"/>
              </a:rPr>
              <a:t>air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That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sunny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dome</a:t>
            </a:r>
            <a:r>
              <a:rPr lang="tr-TR" sz="6400" dirty="0">
                <a:effectLst/>
                <a:latin typeface="+mj-lt"/>
              </a:rPr>
              <a:t>! </a:t>
            </a:r>
            <a:r>
              <a:rPr lang="tr-TR" sz="6400" dirty="0" err="1">
                <a:effectLst/>
                <a:latin typeface="+mj-lt"/>
              </a:rPr>
              <a:t>those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caves</a:t>
            </a:r>
            <a:r>
              <a:rPr lang="tr-TR" sz="6400" dirty="0">
                <a:effectLst/>
                <a:latin typeface="+mj-lt"/>
              </a:rPr>
              <a:t> of </a:t>
            </a:r>
            <a:r>
              <a:rPr lang="tr-TR" sz="6400" dirty="0" err="1">
                <a:effectLst/>
                <a:latin typeface="+mj-lt"/>
              </a:rPr>
              <a:t>ice</a:t>
            </a:r>
            <a:r>
              <a:rPr lang="tr-TR" sz="6400" dirty="0">
                <a:effectLst/>
                <a:latin typeface="+mj-lt"/>
              </a:rPr>
              <a:t>!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all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who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heard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should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see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them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there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all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should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cry</a:t>
            </a:r>
            <a:r>
              <a:rPr lang="tr-TR" sz="6400" dirty="0">
                <a:effectLst/>
                <a:latin typeface="+mj-lt"/>
              </a:rPr>
              <a:t>, </a:t>
            </a:r>
            <a:r>
              <a:rPr lang="tr-TR" sz="6400" dirty="0" err="1">
                <a:effectLst/>
                <a:latin typeface="+mj-lt"/>
              </a:rPr>
              <a:t>Beware</a:t>
            </a:r>
            <a:r>
              <a:rPr lang="tr-TR" sz="6400" dirty="0">
                <a:effectLst/>
                <a:latin typeface="+mj-lt"/>
              </a:rPr>
              <a:t>! </a:t>
            </a:r>
            <a:r>
              <a:rPr lang="tr-TR" sz="6400" dirty="0" err="1">
                <a:effectLst/>
                <a:latin typeface="+mj-lt"/>
              </a:rPr>
              <a:t>Beware</a:t>
            </a:r>
            <a:r>
              <a:rPr lang="tr-TR" sz="6400" dirty="0">
                <a:effectLst/>
                <a:latin typeface="+mj-lt"/>
              </a:rPr>
              <a:t>!</a:t>
            </a:r>
          </a:p>
          <a:p>
            <a:pPr marL="0" indent="0" algn="ctr">
              <a:buNone/>
            </a:pPr>
            <a:r>
              <a:rPr lang="tr-TR" sz="6400" dirty="0">
                <a:effectLst/>
                <a:latin typeface="+mj-lt"/>
              </a:rPr>
              <a:t>His </a:t>
            </a:r>
            <a:r>
              <a:rPr lang="tr-TR" sz="6400" dirty="0" err="1">
                <a:effectLst/>
                <a:latin typeface="+mj-lt"/>
              </a:rPr>
              <a:t>flashing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eyes</a:t>
            </a:r>
            <a:r>
              <a:rPr lang="tr-TR" sz="6400" dirty="0">
                <a:effectLst/>
                <a:latin typeface="+mj-lt"/>
              </a:rPr>
              <a:t>, his </a:t>
            </a:r>
            <a:r>
              <a:rPr lang="tr-TR" sz="6400" dirty="0" err="1">
                <a:effectLst/>
                <a:latin typeface="+mj-lt"/>
              </a:rPr>
              <a:t>floating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hair</a:t>
            </a:r>
            <a:r>
              <a:rPr lang="tr-TR" sz="6400" dirty="0">
                <a:effectLst/>
                <a:latin typeface="+mj-lt"/>
              </a:rPr>
              <a:t>!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Weave</a:t>
            </a:r>
            <a:r>
              <a:rPr lang="tr-TR" sz="6400" dirty="0">
                <a:effectLst/>
                <a:latin typeface="+mj-lt"/>
              </a:rPr>
              <a:t> a </a:t>
            </a:r>
            <a:r>
              <a:rPr lang="tr-TR" sz="6400" dirty="0" err="1">
                <a:effectLst/>
                <a:latin typeface="+mj-lt"/>
              </a:rPr>
              <a:t>circle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round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him</a:t>
            </a:r>
            <a:r>
              <a:rPr lang="tr-TR" sz="6400" dirty="0">
                <a:effectLst/>
                <a:latin typeface="+mj-lt"/>
              </a:rPr>
              <a:t> thrice,8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close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your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eyes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with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holy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dread</a:t>
            </a:r>
            <a:r>
              <a:rPr lang="tr-TR" sz="6400" dirty="0">
                <a:effectLst/>
                <a:latin typeface="+mj-lt"/>
              </a:rPr>
              <a:t>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For</a:t>
            </a:r>
            <a:r>
              <a:rPr lang="tr-TR" sz="6400" dirty="0">
                <a:effectLst/>
                <a:latin typeface="+mj-lt"/>
              </a:rPr>
              <a:t> he on </a:t>
            </a:r>
            <a:r>
              <a:rPr lang="tr-TR" sz="6400" dirty="0" err="1">
                <a:effectLst/>
                <a:latin typeface="+mj-lt"/>
              </a:rPr>
              <a:t>honey-dew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hath</a:t>
            </a:r>
            <a:r>
              <a:rPr lang="tr-TR" sz="6400" dirty="0">
                <a:effectLst/>
                <a:latin typeface="+mj-lt"/>
              </a:rPr>
              <a:t> fed,</a:t>
            </a:r>
          </a:p>
          <a:p>
            <a:pPr marL="0" indent="0" algn="ctr">
              <a:buNone/>
            </a:pPr>
            <a:r>
              <a:rPr lang="tr-TR" sz="6400" dirty="0" err="1">
                <a:effectLst/>
                <a:latin typeface="+mj-lt"/>
              </a:rPr>
              <a:t>And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drunk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the</a:t>
            </a:r>
            <a:r>
              <a:rPr lang="tr-TR" sz="6400" dirty="0">
                <a:effectLst/>
                <a:latin typeface="+mj-lt"/>
              </a:rPr>
              <a:t> </a:t>
            </a:r>
            <a:r>
              <a:rPr lang="tr-TR" sz="6400" dirty="0" err="1">
                <a:effectLst/>
                <a:latin typeface="+mj-lt"/>
              </a:rPr>
              <a:t>milk</a:t>
            </a:r>
            <a:r>
              <a:rPr lang="tr-TR" sz="6400" dirty="0">
                <a:effectLst/>
                <a:latin typeface="+mj-lt"/>
              </a:rPr>
              <a:t> of </a:t>
            </a:r>
            <a:r>
              <a:rPr lang="tr-TR" sz="6400" dirty="0" err="1">
                <a:effectLst/>
                <a:latin typeface="+mj-lt"/>
              </a:rPr>
              <a:t>Paradise</a:t>
            </a:r>
            <a:r>
              <a:rPr lang="tr-TR" sz="6400" dirty="0">
                <a:effectLst/>
                <a:latin typeface="+mj-lt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59583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drawing of two people&#10;&#10;Description automatically generated with low confidence">
            <a:extLst>
              <a:ext uri="{FF2B5EF4-FFF2-40B4-BE49-F238E27FC236}">
                <a16:creationId xmlns:a16="http://schemas.microsoft.com/office/drawing/2014/main" id="{39BE53E5-3E36-4CF8-8F88-E6F86190B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2" r="-2" b="15646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5B95745-D377-4EE8-B7A9-D06B8FBBC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8" r="-2" b="-2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99C394-557B-4634-B399-F9FAC3E2551E}"/>
              </a:ext>
            </a:extLst>
          </p:cNvPr>
          <p:cNvSpPr txBox="1"/>
          <p:nvPr/>
        </p:nvSpPr>
        <p:spPr>
          <a:xfrm>
            <a:off x="2702103" y="5270643"/>
            <a:ext cx="627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highlight>
                  <a:srgbClr val="FFFF00"/>
                </a:highlight>
              </a:rPr>
              <a:t>THE RIME OF THE ANCIENT MARINER</a:t>
            </a:r>
            <a:endParaRPr lang="en-GB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2072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E07DD-9702-4318-A23C-2CC2C5F75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2017"/>
          </a:xfrm>
        </p:spPr>
        <p:txBody>
          <a:bodyPr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Rime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Ancient </a:t>
            </a:r>
            <a:r>
              <a:rPr lang="tr-TR" dirty="0" err="1"/>
              <a:t>Mariner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0FC49-2A55-499E-9A35-D9464B672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915"/>
            <a:ext cx="10515600" cy="4831048"/>
          </a:xfrm>
        </p:spPr>
        <p:txBody>
          <a:bodyPr>
            <a:normAutofit/>
          </a:bodyPr>
          <a:lstStyle/>
          <a:p>
            <a:r>
              <a:rPr lang="tr-TR" dirty="0" err="1"/>
              <a:t>Based</a:t>
            </a:r>
            <a:r>
              <a:rPr lang="tr-TR" dirty="0"/>
              <a:t> on a </a:t>
            </a:r>
            <a:r>
              <a:rPr lang="tr-TR" dirty="0" err="1"/>
              <a:t>dream</a:t>
            </a:r>
            <a:r>
              <a:rPr lang="tr-TR" dirty="0"/>
              <a:t> of </a:t>
            </a:r>
            <a:r>
              <a:rPr lang="tr-TR" dirty="0" err="1"/>
              <a:t>Coleridge’s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</a:t>
            </a:r>
            <a:r>
              <a:rPr lang="tr-TR" dirty="0" err="1"/>
              <a:t>Cruikshank</a:t>
            </a:r>
            <a:r>
              <a:rPr lang="tr-TR" dirty="0"/>
              <a:t>.</a:t>
            </a:r>
          </a:p>
          <a:p>
            <a:r>
              <a:rPr lang="tr-TR" dirty="0" err="1"/>
              <a:t>Tells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supernatural</a:t>
            </a:r>
            <a:r>
              <a:rPr lang="tr-TR" dirty="0"/>
              <a:t> </a:t>
            </a:r>
            <a:r>
              <a:rPr lang="tr-TR" dirty="0" err="1"/>
              <a:t>story</a:t>
            </a:r>
            <a:r>
              <a:rPr lang="tr-TR" dirty="0"/>
              <a:t> of a </a:t>
            </a:r>
            <a:r>
              <a:rPr lang="tr-TR" dirty="0" err="1"/>
              <a:t>mariner</a:t>
            </a:r>
            <a:endParaRPr lang="tr-TR" dirty="0"/>
          </a:p>
          <a:p>
            <a:r>
              <a:rPr lang="tr-TR" dirty="0" err="1"/>
              <a:t>Edited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Coleridge</a:t>
            </a:r>
            <a:endParaRPr lang="tr-TR" dirty="0"/>
          </a:p>
          <a:p>
            <a:r>
              <a:rPr lang="tr-TR" dirty="0" err="1"/>
              <a:t>Uses</a:t>
            </a:r>
            <a:r>
              <a:rPr lang="tr-TR" dirty="0"/>
              <a:t> </a:t>
            </a:r>
            <a:r>
              <a:rPr lang="tr-TR" dirty="0" err="1"/>
              <a:t>various</a:t>
            </a:r>
            <a:r>
              <a:rPr lang="tr-TR" dirty="0"/>
              <a:t> </a:t>
            </a:r>
            <a:r>
              <a:rPr lang="tr-TR" dirty="0" err="1"/>
              <a:t>storytelling</a:t>
            </a:r>
            <a:r>
              <a:rPr lang="tr-TR" dirty="0"/>
              <a:t> </a:t>
            </a:r>
            <a:r>
              <a:rPr lang="tr-TR" dirty="0" err="1"/>
              <a:t>techniques</a:t>
            </a:r>
            <a:r>
              <a:rPr lang="tr-TR" dirty="0"/>
              <a:t> </a:t>
            </a:r>
            <a:r>
              <a:rPr lang="tr-TR" dirty="0" err="1"/>
              <a:t>throughout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poem</a:t>
            </a:r>
            <a:endParaRPr lang="tr-TR" dirty="0"/>
          </a:p>
          <a:p>
            <a:r>
              <a:rPr lang="tr-TR" dirty="0"/>
              <a:t>Nature,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supernatural</a:t>
            </a:r>
            <a:r>
              <a:rPr lang="tr-TR" dirty="0"/>
              <a:t>, </a:t>
            </a:r>
            <a:r>
              <a:rPr lang="tr-TR" dirty="0" err="1"/>
              <a:t>ghosts</a:t>
            </a:r>
            <a:r>
              <a:rPr lang="tr-TR" dirty="0"/>
              <a:t>, </a:t>
            </a:r>
            <a:r>
              <a:rPr lang="tr-TR" dirty="0" err="1"/>
              <a:t>skeletons</a:t>
            </a:r>
            <a:r>
              <a:rPr lang="tr-TR" dirty="0"/>
              <a:t>, </a:t>
            </a:r>
            <a:r>
              <a:rPr lang="tr-TR" dirty="0" err="1"/>
              <a:t>curse</a:t>
            </a:r>
            <a:r>
              <a:rPr lang="tr-TR" dirty="0"/>
              <a:t> </a:t>
            </a:r>
          </a:p>
          <a:p>
            <a:r>
              <a:rPr lang="tr-TR" dirty="0" err="1"/>
              <a:t>Inexplicable</a:t>
            </a:r>
            <a:r>
              <a:rPr lang="tr-TR" dirty="0"/>
              <a:t> </a:t>
            </a:r>
            <a:r>
              <a:rPr lang="tr-TR" dirty="0" err="1"/>
              <a:t>events</a:t>
            </a:r>
            <a:endParaRPr lang="tr-TR" dirty="0"/>
          </a:p>
          <a:p>
            <a:r>
              <a:rPr lang="tr-TR" dirty="0" err="1"/>
              <a:t>Gothic</a:t>
            </a:r>
            <a:r>
              <a:rPr lang="tr-TR" dirty="0"/>
              <a:t>, </a:t>
            </a:r>
            <a:r>
              <a:rPr lang="tr-TR" dirty="0" err="1"/>
              <a:t>dead</a:t>
            </a:r>
            <a:r>
              <a:rPr lang="tr-TR" dirty="0"/>
              <a:t> </a:t>
            </a:r>
            <a:r>
              <a:rPr lang="tr-TR" dirty="0" err="1"/>
              <a:t>bodies</a:t>
            </a:r>
            <a:r>
              <a:rPr lang="tr-TR" dirty="0"/>
              <a:t>, </a:t>
            </a:r>
            <a:r>
              <a:rPr lang="tr-TR" dirty="0" err="1"/>
              <a:t>fear</a:t>
            </a:r>
            <a:endParaRPr lang="tr-TR" dirty="0"/>
          </a:p>
          <a:p>
            <a:r>
              <a:rPr lang="tr-TR" dirty="0" err="1"/>
              <a:t>Albatross</a:t>
            </a:r>
            <a:r>
              <a:rPr lang="tr-TR" dirty="0"/>
              <a:t> as a </a:t>
            </a:r>
            <a:r>
              <a:rPr lang="tr-TR" dirty="0" err="1"/>
              <a:t>symbol</a:t>
            </a:r>
            <a:r>
              <a:rPr lang="tr-TR" dirty="0"/>
              <a:t>, </a:t>
            </a:r>
            <a:r>
              <a:rPr lang="tr-TR" dirty="0" err="1"/>
              <a:t>suffering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repentance</a:t>
            </a:r>
            <a:r>
              <a:rPr lang="tr-TR" dirty="0"/>
              <a:t>, </a:t>
            </a:r>
            <a:r>
              <a:rPr lang="tr-TR" dirty="0" err="1"/>
              <a:t>isolation</a:t>
            </a:r>
            <a:endParaRPr lang="tr-TR" dirty="0"/>
          </a:p>
          <a:p>
            <a:r>
              <a:rPr lang="tr-TR" dirty="0"/>
              <a:t>Nature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 </a:t>
            </a:r>
            <a:r>
              <a:rPr lang="tr-TR" dirty="0" err="1"/>
              <a:t>creatures</a:t>
            </a:r>
            <a:r>
              <a:rPr lang="tr-TR" dirty="0"/>
              <a:t>, in </a:t>
            </a:r>
            <a:r>
              <a:rPr lang="tr-TR" dirty="0" err="1"/>
              <a:t>harmony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nature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9707281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350</TotalTime>
  <Words>980</Words>
  <Application>Microsoft Macintosh PowerPoint</Application>
  <PresentationFormat>Geniş ekran</PresentationFormat>
  <Paragraphs>98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Times</vt:lpstr>
      <vt:lpstr>Wingdings 3</vt:lpstr>
      <vt:lpstr>Duman</vt:lpstr>
      <vt:lpstr>Samuel Taylor Coleridge </vt:lpstr>
      <vt:lpstr>PowerPoint Sunusu</vt:lpstr>
      <vt:lpstr>The Supernatural, the Romance, and Psychological Extremes </vt:lpstr>
      <vt:lpstr>Cynicism towards the society</vt:lpstr>
      <vt:lpstr>PowerPoint Sunusu</vt:lpstr>
      <vt:lpstr>Coleridge              Vs    Wordsworth</vt:lpstr>
      <vt:lpstr>PowerPoint Sunusu</vt:lpstr>
      <vt:lpstr>PowerPoint Sunusu</vt:lpstr>
      <vt:lpstr>PowerPoint Sunusu</vt:lpstr>
      <vt:lpstr>PowerPoint Sunusu</vt:lpstr>
      <vt:lpstr>PowerPoint Sunusu</vt:lpstr>
      <vt:lpstr>The Rime of the Ancient Mariner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Samuel Taylor Coleridge</dc:title>
  <dc:creator>Mustafa</dc:creator>
  <cp:lastModifiedBy>Pelin Gölcük MİRZA</cp:lastModifiedBy>
  <cp:revision>26</cp:revision>
  <dcterms:created xsi:type="dcterms:W3CDTF">2022-04-03T14:29:46Z</dcterms:created>
  <dcterms:modified xsi:type="dcterms:W3CDTF">2024-05-01T07:55:38Z</dcterms:modified>
</cp:coreProperties>
</file>